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44.xml" ContentType="application/vnd.openxmlformats-officedocument.presentationml.tags+xml"/>
  <Override PartName="/ppt/charts/chart4.xml" ContentType="application/vnd.openxmlformats-officedocument.drawingml.chart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1" r:id="rId2"/>
    <p:sldMasterId id="2147483718" r:id="rId3"/>
    <p:sldMasterId id="2147483735" r:id="rId4"/>
  </p:sldMasterIdLst>
  <p:notesMasterIdLst>
    <p:notesMasterId r:id="rId20"/>
  </p:notesMasterIdLst>
  <p:handoutMasterIdLst>
    <p:handoutMasterId r:id="rId21"/>
  </p:handoutMasterIdLst>
  <p:sldIdLst>
    <p:sldId id="276" r:id="rId5"/>
    <p:sldId id="277" r:id="rId6"/>
    <p:sldId id="278" r:id="rId7"/>
    <p:sldId id="264" r:id="rId8"/>
    <p:sldId id="265" r:id="rId9"/>
    <p:sldId id="266" r:id="rId10"/>
    <p:sldId id="267" r:id="rId11"/>
    <p:sldId id="270" r:id="rId12"/>
    <p:sldId id="269" r:id="rId13"/>
    <p:sldId id="271" r:id="rId14"/>
    <p:sldId id="272" r:id="rId15"/>
    <p:sldId id="273" r:id="rId16"/>
    <p:sldId id="263" r:id="rId17"/>
    <p:sldId id="274" r:id="rId18"/>
    <p:sldId id="261" r:id="rId19"/>
  </p:sldIdLst>
  <p:sldSz cx="12192000" cy="6858000"/>
  <p:notesSz cx="6797675" cy="9926638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672" userDrawn="1">
          <p15:clr>
            <a:srgbClr val="A4A3A4"/>
          </p15:clr>
        </p15:guide>
        <p15:guide id="4" orient="horz" pos="168" userDrawn="1">
          <p15:clr>
            <a:srgbClr val="A4A3A4"/>
          </p15:clr>
        </p15:guide>
        <p15:guide id="5" pos="7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718" autoAdjust="0"/>
  </p:normalViewPr>
  <p:slideViewPr>
    <p:cSldViewPr snapToGrid="0">
      <p:cViewPr varScale="1">
        <p:scale>
          <a:sx n="76" d="100"/>
          <a:sy n="76" d="100"/>
        </p:scale>
        <p:origin x="53" y="69"/>
      </p:cViewPr>
      <p:guideLst>
        <p:guide orient="horz" pos="2160"/>
        <p:guide pos="3840"/>
        <p:guide pos="6672"/>
        <p:guide orient="horz" pos="168"/>
        <p:guide pos="70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-3978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clcdata1\Home\Ataranto\Desktop\Visitation%20Sheet%2020%20October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92801689152209"/>
          <c:y val="0.14583333333333431"/>
          <c:w val="0.4561018466439436"/>
          <c:h val="0.76715686274509864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spPr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19-25</c:v>
                </c:pt>
                <c:pt idx="1">
                  <c:v>26-40</c:v>
                </c:pt>
                <c:pt idx="2">
                  <c:v>41-54</c:v>
                </c:pt>
                <c:pt idx="3">
                  <c:v>55-66</c:v>
                </c:pt>
                <c:pt idx="4">
                  <c:v>67+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50</c:v>
                </c:pt>
                <c:pt idx="2">
                  <c:v>35</c:v>
                </c:pt>
                <c:pt idx="3">
                  <c:v>14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9152434829141494"/>
          <c:y val="0.49320836919676542"/>
          <c:w val="0.18224626047957601"/>
          <c:h val="0.4432086614173229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n>
            <a:noFill/>
          </a:ln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66010498687721"/>
          <c:y val="0.12268518518518576"/>
          <c:w val="0.46388888888889257"/>
          <c:h val="0.77314814814815225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Sheet1!$A$9:$A$10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Sheet1!$B$9:$B$10</c:f>
              <c:numCache>
                <c:formatCode>General</c:formatCode>
                <c:ptCount val="2"/>
                <c:pt idx="0">
                  <c:v>40</c:v>
                </c:pt>
                <c:pt idx="1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Sheet1!$A$12:$A$14</c:f>
              <c:strCache>
                <c:ptCount val="3"/>
                <c:pt idx="0">
                  <c:v>Require support services</c:v>
                </c:pt>
                <c:pt idx="1">
                  <c:v>Tenancy Issues</c:v>
                </c:pt>
                <c:pt idx="2">
                  <c:v>Feel Unsafe</c:v>
                </c:pt>
              </c:strCache>
            </c:strRef>
          </c:cat>
          <c:val>
            <c:numRef>
              <c:f>Sheet1!$B$12:$B$14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0.83000000000000063</c:v>
                </c:pt>
                <c:pt idx="2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Sheet1!$B$26:$E$26</c:f>
              <c:strCache>
                <c:ptCount val="4"/>
                <c:pt idx="0">
                  <c:v>Unregistered Rooming Houses Visits</c:v>
                </c:pt>
                <c:pt idx="1">
                  <c:v>Average Occupation Period (Months)</c:v>
                </c:pt>
                <c:pt idx="2">
                  <c:v>Average  Resident Age</c:v>
                </c:pt>
                <c:pt idx="3">
                  <c:v>Require/Referred Health Services</c:v>
                </c:pt>
              </c:strCache>
            </c:strRef>
          </c:cat>
          <c:val>
            <c:numRef>
              <c:f>Sheet1!$B$27:$E$27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42</c:v>
                </c:pt>
                <c:pt idx="3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7137992"/>
        <c:axId val="507134856"/>
      </c:barChart>
      <c:catAx>
        <c:axId val="507137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07134856"/>
        <c:crosses val="autoZero"/>
        <c:auto val="1"/>
        <c:lblAlgn val="ctr"/>
        <c:lblOffset val="100"/>
        <c:noMultiLvlLbl val="0"/>
      </c:catAx>
      <c:valAx>
        <c:axId val="507134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07137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0.5452</cdr:x>
      <cdr:y>0</cdr:y>
    </cdr:from>
    <cdr:to>
      <cdr:x>0.90804</cdr:x>
      <cdr:y>0.57816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9514" y="0"/>
          <a:ext cx="1423893" cy="1360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AU" sz="1100" b="1" dirty="0">
              <a:solidFill>
                <a:schemeClr val="tx1"/>
              </a:solidFill>
            </a:rPr>
            <a:t>Age breakdown:</a:t>
          </a:r>
        </a:p>
        <a:p xmlns:a="http://schemas.openxmlformats.org/drawingml/2006/main">
          <a:pPr algn="ctr"/>
          <a:r>
            <a:rPr lang="en-AU" sz="1100" b="1" dirty="0">
              <a:solidFill>
                <a:schemeClr val="tx1"/>
              </a:solidFill>
            </a:rPr>
            <a:t>clients inappropriately housed -  referred to housing service providers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2.xml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5B84C55-34AB-4F04-8C6E-103378987567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E082C9A-B1C0-4AB3-B851-094A8352B5D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64160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6832DD9-7C6A-4C91-8CF1-0788B8213502}" type="datetimeFigureOut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EA033CE-42BD-48B0-899B-D9D2A3E08D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5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093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DA2E-A198-42B8-A77A-6063A9DC8646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2">
              <a:lumMod val="75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6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9665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1697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306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4449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0787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467C-85F7-469C-B16D-CF41F04F5F22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9436-BD82-44D9-9B6F-6D45FC4FB282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9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093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DA2E-A198-42B8-A77A-6063A9DC8646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2">
              <a:lumMod val="75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79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93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0D3-E9C4-4790-9AFC-472238E9D978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12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solidFill>
                  <a:srgbClr val="0093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B39F-05CF-4198-9763-0EA4BE92E0D0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04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0093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B0D3-E9C4-4790-9AFC-472238E9D978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7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3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91D0-1B86-4F30-8D90-913BBBB0A4F2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3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D5D4-22BE-49CA-89DE-DEB7778B4EA0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0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42CB-856E-4E4B-8C89-197AEAE66A5F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64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A565-20AE-4CD1-A4DD-E062216372E9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64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9077-B497-459B-927D-21898BE78E1B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53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1151-446F-4595-B3D3-21EF3A6E9BFE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48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55452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86374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4214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49996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solidFill>
                  <a:srgbClr val="0093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B39F-05CF-4198-9763-0EA4BE92E0D0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8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04DB-BE65-47F8-B877-7DBE6DFA71B8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72905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467C-85F7-469C-B16D-CF41F04F5F22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6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9436-BD82-44D9-9B6F-6D45FC4FB282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8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3BC0-5852-4A1E-AA44-B1A94D0C4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8DF-FDA6-49E5-86A2-0512E1E7AAE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60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3BC0-5852-4A1E-AA44-B1A94D0C4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8DF-FDA6-49E5-86A2-0512E1E7AAE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238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3BC0-5852-4A1E-AA44-B1A94D0C4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8DF-FDA6-49E5-86A2-0512E1E7AAE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04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33601"/>
            <a:ext cx="4013200" cy="60340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2133601"/>
            <a:ext cx="4013200" cy="60340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3BC0-5852-4A1E-AA44-B1A94D0C4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8DF-FDA6-49E5-86A2-0512E1E7AAE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2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3BC0-5852-4A1E-AA44-B1A94D0C4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8DF-FDA6-49E5-86A2-0512E1E7AAE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18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3BC0-5852-4A1E-AA44-B1A94D0C4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8DF-FDA6-49E5-86A2-0512E1E7AAE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433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3BC0-5852-4A1E-AA44-B1A94D0C4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8DF-FDA6-49E5-86A2-0512E1E7AAE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3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91D0-1B86-4F30-8D90-913BBBB0A4F2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31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3BC0-5852-4A1E-AA44-B1A94D0C4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8DF-FDA6-49E5-86A2-0512E1E7AAE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82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3BC0-5852-4A1E-AA44-B1A94D0C4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8DF-FDA6-49E5-86A2-0512E1E7AAE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3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3BC0-5852-4A1E-AA44-B1A94D0C4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8DF-FDA6-49E5-86A2-0512E1E7AAE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80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366713"/>
            <a:ext cx="205740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366713"/>
            <a:ext cx="596900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3BC0-5852-4A1E-AA44-B1A94D0C4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8DF-FDA6-49E5-86A2-0512E1E7AAE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0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D5D4-22BE-49CA-89DE-DEB7778B4EA0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30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42CB-856E-4E4B-8C89-197AEAE66A5F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30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A565-20AE-4CD1-A4DD-E062216372E9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65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9077-B497-459B-927D-21898BE78E1B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71151-446F-4595-B3D3-21EF3A6E9BFE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ags" Target="../tags/tag1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04DB-BE65-47F8-B877-7DBE6DFA71B8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8"/>
    </p:custDataLst>
    <p:extLst>
      <p:ext uri="{BB962C8B-B14F-4D97-AF65-F5344CB8AC3E}">
        <p14:creationId xmlns:p14="http://schemas.microsoft.com/office/powerpoint/2010/main" val="4135404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v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v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v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v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04DB-BE65-47F8-B877-7DBE6DFA71B8}" type="datetime1">
              <a:rPr lang="en-US" smtClean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5905615"/>
            <a:ext cx="2334710" cy="778237"/>
          </a:xfrm>
          <a:prstGeom prst="rect">
            <a:avLst/>
          </a:prstGeom>
        </p:spPr>
      </p:pic>
    </p:spTree>
    <p:custDataLst>
      <p:tags r:id="rId18"/>
    </p:custDataLst>
    <p:extLst>
      <p:ext uri="{BB962C8B-B14F-4D97-AF65-F5344CB8AC3E}">
        <p14:creationId xmlns:p14="http://schemas.microsoft.com/office/powerpoint/2010/main" val="1208158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v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v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v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v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83BC0-5852-4A1E-AA44-B1A94D0C49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08DF-FDA6-49E5-86A2-0512E1E7AAE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7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hyperlink" Target="mailto:pclc@pclc.org.au" TargetMode="External"/><Relationship Id="rId5" Type="http://schemas.openxmlformats.org/officeDocument/2006/relationships/hyperlink" Target="https://pclc.org.au/" TargetMode="External"/><Relationship Id="rId4" Type="http://schemas.openxmlformats.org/officeDocument/2006/relationships/hyperlink" Target="mailto:ataranto@pclc.org.a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5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604580" y="6021289"/>
            <a:ext cx="4970700" cy="628895"/>
            <a:chOff x="107107" y="8028384"/>
            <a:chExt cx="6627600" cy="838527"/>
          </a:xfrm>
        </p:grpSpPr>
        <p:sp>
          <p:nvSpPr>
            <p:cNvPr id="44" name="TextBox 43"/>
            <p:cNvSpPr txBox="1"/>
            <p:nvPr/>
          </p:nvSpPr>
          <p:spPr>
            <a:xfrm>
              <a:off x="107107" y="8028384"/>
              <a:ext cx="6627600" cy="40010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AU" sz="1350" dirty="0">
                <a:solidFill>
                  <a:prstClr val="black"/>
                </a:solidFill>
              </a:endParaRPr>
            </a:p>
          </p:txBody>
        </p:sp>
        <p:pic>
          <p:nvPicPr>
            <p:cNvPr id="103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747" y="8145235"/>
              <a:ext cx="2163672" cy="721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3600991" y="2250274"/>
            <a:ext cx="4969985" cy="12464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942975" algn="ctr"/>
            <a:r>
              <a:rPr lang="en-AU" sz="1500" b="1" dirty="0">
                <a:solidFill>
                  <a:prstClr val="black"/>
                </a:solidFill>
              </a:rPr>
              <a:t>Program objectives: contact maximum number of residents, identify inappropriate housing, reconnect to health and support services, offer Residential Tenancies advice, report breaches.</a:t>
            </a:r>
          </a:p>
          <a:p>
            <a:pPr marL="942975" algn="ctr"/>
            <a:r>
              <a:rPr lang="en-AU" sz="1500" b="1" dirty="0">
                <a:solidFill>
                  <a:prstClr val="black"/>
                </a:solidFill>
              </a:rPr>
              <a:t>24 month funded program to June 2019.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991" y="194299"/>
            <a:ext cx="4969985" cy="20774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814513"/>
            <a:r>
              <a:rPr lang="en-US" b="1" dirty="0">
                <a:solidFill>
                  <a:prstClr val="black"/>
                </a:solidFill>
              </a:rPr>
              <a:t>ALDO TARANTO</a:t>
            </a:r>
            <a:endParaRPr lang="en-AU" sz="2700" b="1" dirty="0">
              <a:solidFill>
                <a:prstClr val="black"/>
              </a:solidFill>
            </a:endParaRPr>
          </a:p>
          <a:p>
            <a:pPr marL="1814513"/>
            <a:r>
              <a:rPr lang="en-AU" sz="2700" b="1" dirty="0">
                <a:solidFill>
                  <a:prstClr val="black"/>
                </a:solidFill>
              </a:rPr>
              <a:t>PENINSULA </a:t>
            </a:r>
          </a:p>
          <a:p>
            <a:pPr marL="1814513"/>
            <a:r>
              <a:rPr lang="en-AU" sz="2700" b="1" dirty="0">
                <a:solidFill>
                  <a:prstClr val="black"/>
                </a:solidFill>
              </a:rPr>
              <a:t>COMMUNITY LEGAL</a:t>
            </a:r>
          </a:p>
          <a:p>
            <a:pPr marL="1814513"/>
            <a:r>
              <a:rPr lang="en-US" sz="2700" b="1" dirty="0">
                <a:solidFill>
                  <a:prstClr val="black"/>
                </a:solidFill>
              </a:rPr>
              <a:t>CENTRE</a:t>
            </a:r>
            <a:endParaRPr lang="en-AU" sz="2700" b="1" dirty="0">
              <a:solidFill>
                <a:prstClr val="black"/>
              </a:solidFill>
            </a:endParaRPr>
          </a:p>
          <a:p>
            <a:pPr marL="1814513"/>
            <a:r>
              <a:rPr lang="en-AU" sz="1500" b="1" dirty="0">
                <a:solidFill>
                  <a:prstClr val="black"/>
                </a:solidFill>
              </a:rPr>
              <a:t>SUPPORT FOR SINGLE PEOPLE LIVING IN PRIVATE ROOMING HOUSES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68074" y="486080"/>
            <a:ext cx="2449199" cy="2678501"/>
            <a:chOff x="-1408236" y="648107"/>
            <a:chExt cx="3265599" cy="3571334"/>
          </a:xfrm>
        </p:grpSpPr>
        <p:sp>
          <p:nvSpPr>
            <p:cNvPr id="27" name="Right Triangle 26"/>
            <p:cNvSpPr/>
            <p:nvPr/>
          </p:nvSpPr>
          <p:spPr>
            <a:xfrm rot="13200000">
              <a:off x="-1408236" y="648107"/>
              <a:ext cx="2981919" cy="3571334"/>
            </a:xfrm>
            <a:prstGeom prst="rtTriangl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549" y="934026"/>
              <a:ext cx="182881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75" b="1" dirty="0">
                  <a:solidFill>
                    <a:prstClr val="black"/>
                  </a:solidFill>
                </a:rPr>
                <a:t>Over 800 registered rooming houses</a:t>
              </a:r>
              <a:endParaRPr lang="en-AU" sz="1275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45664" y="1768067"/>
            <a:ext cx="4479163" cy="4328085"/>
            <a:chOff x="28551" y="2357422"/>
            <a:chExt cx="5972217" cy="5770779"/>
          </a:xfrm>
        </p:grpSpPr>
        <p:sp>
          <p:nvSpPr>
            <p:cNvPr id="65" name="TextBox 64"/>
            <p:cNvSpPr txBox="1"/>
            <p:nvPr/>
          </p:nvSpPr>
          <p:spPr>
            <a:xfrm>
              <a:off x="28551" y="2357422"/>
              <a:ext cx="1828813" cy="143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75" b="1" dirty="0">
                  <a:solidFill>
                    <a:prstClr val="black"/>
                  </a:solidFill>
                </a:rPr>
                <a:t>17 Local Government Areas</a:t>
              </a:r>
            </a:p>
            <a:p>
              <a:r>
                <a:rPr lang="en-US" sz="1275" b="1" dirty="0">
                  <a:solidFill>
                    <a:prstClr val="black"/>
                  </a:solidFill>
                </a:rPr>
                <a:t>South East</a:t>
              </a:r>
            </a:p>
            <a:p>
              <a:r>
                <a:rPr lang="en-US" sz="1275" b="1" dirty="0">
                  <a:solidFill>
                    <a:prstClr val="black"/>
                  </a:solidFill>
                </a:rPr>
                <a:t>Region</a:t>
              </a:r>
              <a:endParaRPr lang="en-AU" sz="1275" b="1" dirty="0">
                <a:solidFill>
                  <a:prstClr val="black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28604" y="4819652"/>
              <a:ext cx="5572164" cy="3308549"/>
              <a:chOff x="428604" y="4819652"/>
              <a:chExt cx="5572164" cy="3308549"/>
            </a:xfrm>
          </p:grpSpPr>
          <p:pic>
            <p:nvPicPr>
              <p:cNvPr id="67" name="Picture 66"/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84" t="17698" r="11980" b="13485"/>
              <a:stretch/>
            </p:blipFill>
            <p:spPr bwMode="auto">
              <a:xfrm>
                <a:off x="785794" y="4857752"/>
                <a:ext cx="5214974" cy="307183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428604" y="5072065"/>
                <a:ext cx="1643075" cy="3056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88" b="1" dirty="0">
                    <a:solidFill>
                      <a:prstClr val="black"/>
                    </a:solidFill>
                  </a:rPr>
                  <a:t>Bayside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Boroondara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Cardinia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Casey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Frankston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Glen Eira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Greater Dandenong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Kingston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Knox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Manningham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Maroondah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Mornington Peninsula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Knox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Port Phillip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Stonnington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Whitehorse</a:t>
                </a:r>
              </a:p>
              <a:p>
                <a:r>
                  <a:rPr lang="en-US" sz="788" b="1" dirty="0">
                    <a:solidFill>
                      <a:prstClr val="black"/>
                    </a:solidFill>
                  </a:rPr>
                  <a:t>Yarra Ranges</a:t>
                </a:r>
              </a:p>
              <a:p>
                <a:endParaRPr lang="en-AU" sz="9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28934" y="4819652"/>
                <a:ext cx="1500198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214818" y="7705747"/>
                <a:ext cx="1500198" cy="2857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5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clcdata1\Home\Ataranto\Desktop\11 Hopetoun Dandenong goo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2" y="462844"/>
            <a:ext cx="4558738" cy="5461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pclcdata1\Home\Ataranto\Desktop\Mclelland Langwarr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729" y="462844"/>
            <a:ext cx="4567174" cy="5462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06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532" y="253992"/>
            <a:ext cx="1011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Our Clients: 125 Residents – Housing Assistance</a:t>
            </a:r>
            <a:endParaRPr lang="en-A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0533" y="832587"/>
            <a:ext cx="519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findings reveal many residents exhibit signs of anger, agitation and aggression - trauma</a:t>
            </a:r>
            <a:endParaRPr lang="en-AU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47848245"/>
              </p:ext>
            </p:extLst>
          </p:nvPr>
        </p:nvGraphicFramePr>
        <p:xfrm>
          <a:off x="596900" y="1807633"/>
          <a:ext cx="392430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23930970"/>
              </p:ext>
            </p:extLst>
          </p:nvPr>
        </p:nvGraphicFramePr>
        <p:xfrm>
          <a:off x="5012266" y="1807633"/>
          <a:ext cx="4114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1389342"/>
              </p:ext>
            </p:extLst>
          </p:nvPr>
        </p:nvGraphicFramePr>
        <p:xfrm>
          <a:off x="3005667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30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34600832"/>
              </p:ext>
            </p:extLst>
          </p:nvPr>
        </p:nvGraphicFramePr>
        <p:xfrm>
          <a:off x="1710267" y="1947332"/>
          <a:ext cx="7696200" cy="432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388533" y="215668"/>
            <a:ext cx="7289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October 2017 – December 2018 – Private Rooming House Visitations </a:t>
            </a:r>
            <a:r>
              <a:rPr lang="en-US" sz="2800" b="1" dirty="0" smtClean="0"/>
              <a:t>Data</a:t>
            </a:r>
            <a:endParaRPr lang="en-AU" sz="2800" dirty="0"/>
          </a:p>
          <a:p>
            <a:r>
              <a:rPr lang="en-US" sz="2800" b="1" dirty="0" smtClean="0"/>
              <a:t>South </a:t>
            </a:r>
            <a:r>
              <a:rPr lang="en-US" sz="2800" b="1" dirty="0"/>
              <a:t>East Region:</a:t>
            </a:r>
            <a:endParaRPr lang="en-A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3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1488" y="344850"/>
            <a:ext cx="9523712" cy="5941670"/>
            <a:chOff x="331488" y="344850"/>
            <a:chExt cx="8705008" cy="5941670"/>
          </a:xfrm>
        </p:grpSpPr>
        <p:sp>
          <p:nvSpPr>
            <p:cNvPr id="5" name="Oval 4"/>
            <p:cNvSpPr/>
            <p:nvPr/>
          </p:nvSpPr>
          <p:spPr>
            <a:xfrm>
              <a:off x="1000100" y="357166"/>
              <a:ext cx="7072362" cy="5929354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31488" y="537247"/>
              <a:ext cx="1664564" cy="523220"/>
              <a:chOff x="357158" y="895958"/>
              <a:chExt cx="1045250" cy="52322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57158" y="1000108"/>
                <a:ext cx="235923" cy="285752"/>
              </a:xfrm>
              <a:prstGeom prst="ellipse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26204" y="895958"/>
                <a:ext cx="876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Community Standards</a:t>
                </a:r>
                <a:endParaRPr lang="en-AU" sz="1400" b="1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000232" y="1285860"/>
              <a:ext cx="5010184" cy="4152928"/>
              <a:chOff x="2000232" y="1285860"/>
              <a:chExt cx="5010184" cy="4152928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000232" y="1285860"/>
                <a:ext cx="5010184" cy="4152928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143240" y="2428868"/>
                <a:ext cx="2733692" cy="180499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29058" y="3000372"/>
                <a:ext cx="1143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Rooming Houses</a:t>
                </a:r>
                <a:endParaRPr lang="en-AU" b="1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714744" y="1640791"/>
                <a:ext cx="785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Housing</a:t>
                </a:r>
              </a:p>
              <a:p>
                <a:pPr algn="ctr"/>
                <a:r>
                  <a:rPr lang="en-US" sz="1000" b="1" dirty="0" smtClean="0"/>
                  <a:t>Agencies</a:t>
                </a:r>
                <a:endParaRPr lang="en-AU" sz="10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500562" y="1714488"/>
                <a:ext cx="85725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Regulators</a:t>
                </a:r>
                <a:endParaRPr lang="en-AU" sz="10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00364" y="1857364"/>
                <a:ext cx="785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Public</a:t>
                </a:r>
              </a:p>
              <a:p>
                <a:pPr algn="ctr"/>
                <a:r>
                  <a:rPr lang="en-US" sz="1000" b="1" dirty="0" smtClean="0"/>
                  <a:t>Registers</a:t>
                </a:r>
                <a:endParaRPr lang="en-AU" sz="10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050618" y="4238384"/>
                <a:ext cx="78581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Health</a:t>
                </a:r>
              </a:p>
              <a:p>
                <a:pPr algn="ctr"/>
                <a:r>
                  <a:rPr lang="en-US" sz="1000" b="1" dirty="0" smtClean="0"/>
                  <a:t>Services</a:t>
                </a:r>
              </a:p>
              <a:p>
                <a:pPr algn="ctr"/>
                <a:r>
                  <a:rPr lang="en-US" sz="1000" b="1" dirty="0" smtClean="0"/>
                  <a:t>Outreach</a:t>
                </a:r>
                <a:endParaRPr lang="en-AU" sz="10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143108" y="3643314"/>
                <a:ext cx="114300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Residential</a:t>
                </a:r>
              </a:p>
              <a:p>
                <a:pPr algn="ctr"/>
                <a:r>
                  <a:rPr lang="en-US" sz="1000" b="1" dirty="0" smtClean="0"/>
                  <a:t>Tenancies</a:t>
                </a:r>
              </a:p>
              <a:p>
                <a:pPr algn="ctr"/>
                <a:r>
                  <a:rPr lang="en-US" sz="1000" b="1" dirty="0" smtClean="0"/>
                  <a:t>Commissioner</a:t>
                </a:r>
                <a:endParaRPr lang="en-AU" sz="1000" b="1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14546" y="2500306"/>
                <a:ext cx="100013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Information</a:t>
                </a:r>
              </a:p>
              <a:p>
                <a:pPr algn="ctr"/>
                <a:r>
                  <a:rPr lang="en-US" sz="1000" b="1" dirty="0" smtClean="0"/>
                  <a:t>And Education</a:t>
                </a:r>
                <a:endParaRPr lang="en-AU" sz="1000" b="1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572000" y="4714884"/>
                <a:ext cx="785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Food Services</a:t>
                </a:r>
                <a:endParaRPr lang="en-AU" sz="1000" b="1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214942" y="4429132"/>
                <a:ext cx="785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Material</a:t>
                </a:r>
              </a:p>
              <a:p>
                <a:pPr algn="ctr"/>
                <a:r>
                  <a:rPr lang="en-US" sz="1000" b="1" dirty="0" smtClean="0"/>
                  <a:t>Aid</a:t>
                </a:r>
                <a:endParaRPr lang="en-AU" sz="10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652120" y="4006225"/>
                <a:ext cx="9286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Government</a:t>
                </a:r>
              </a:p>
              <a:p>
                <a:pPr algn="ctr"/>
                <a:r>
                  <a:rPr lang="en-US" sz="1000" b="1" dirty="0" smtClean="0"/>
                  <a:t>Services</a:t>
                </a:r>
                <a:endParaRPr lang="en-AU" sz="1000" b="1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714744" y="4786322"/>
                <a:ext cx="78581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Police</a:t>
                </a:r>
                <a:endParaRPr lang="en-AU" sz="1000" b="1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202813" y="1714488"/>
                <a:ext cx="78581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Legal</a:t>
                </a:r>
              </a:p>
              <a:p>
                <a:pPr algn="ctr"/>
                <a:r>
                  <a:rPr lang="en-US" sz="1000" b="1" dirty="0" smtClean="0"/>
                  <a:t>Services</a:t>
                </a:r>
              </a:p>
              <a:p>
                <a:pPr algn="ctr"/>
                <a:r>
                  <a:rPr lang="en-US" sz="1000" b="1" dirty="0" smtClean="0"/>
                  <a:t>Outreach</a:t>
                </a:r>
                <a:endParaRPr lang="en-AU" sz="1000" b="1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857884" y="2348880"/>
                <a:ext cx="8572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/>
                  <a:t>Legislation</a:t>
                </a:r>
              </a:p>
              <a:p>
                <a:pPr algn="ctr"/>
                <a:r>
                  <a:rPr lang="en-US" sz="1000" b="1" dirty="0" smtClean="0"/>
                  <a:t>And</a:t>
                </a:r>
              </a:p>
              <a:p>
                <a:pPr algn="ctr"/>
                <a:r>
                  <a:rPr lang="en-US" sz="1000" b="1" dirty="0" smtClean="0"/>
                  <a:t>Law Reform</a:t>
                </a:r>
                <a:endParaRPr lang="en-AU" sz="10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501656">
                <a:off x="3229670" y="3190569"/>
                <a:ext cx="92869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/>
                  <a:t>Registered</a:t>
                </a:r>
                <a:endParaRPr lang="en-AU" sz="105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19770315">
                <a:off x="4857080" y="3110187"/>
                <a:ext cx="1025923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 smtClean="0"/>
                  <a:t>Unregistered</a:t>
                </a:r>
                <a:endParaRPr lang="en-AU" sz="105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816046" y="2643182"/>
                <a:ext cx="16430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Operators/Owners</a:t>
                </a:r>
                <a:endParaRPr lang="en-AU" sz="12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786182" y="3643314"/>
                <a:ext cx="16430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Property Managers</a:t>
                </a:r>
                <a:endParaRPr lang="en-AU" sz="12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976471" y="3212976"/>
                <a:ext cx="9717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000" b="1" dirty="0" smtClean="0"/>
                  <a:t>Rooming House Outreach Networks</a:t>
                </a:r>
                <a:endParaRPr lang="en-AU" sz="1000" b="1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132271" y="578714"/>
              <a:ext cx="6846714" cy="5696182"/>
              <a:chOff x="1181670" y="605880"/>
              <a:chExt cx="6846714" cy="569618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253115" y="1007894"/>
                <a:ext cx="10001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 smtClean="0"/>
                  <a:t>Respond to Dietary and Environmental Stresses</a:t>
                </a:r>
                <a:endParaRPr lang="en-AU" sz="9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14942" y="692696"/>
                <a:ext cx="9717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 smtClean="0"/>
                  <a:t>Attract suitable Operators, including owners</a:t>
                </a:r>
                <a:endParaRPr lang="en-AU" sz="9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81239" y="759495"/>
                <a:ext cx="894768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 smtClean="0"/>
                  <a:t>Awareness of High</a:t>
                </a:r>
                <a:r>
                  <a:rPr lang="en-AU" sz="1050" b="1" dirty="0" smtClean="0"/>
                  <a:t> </a:t>
                </a:r>
                <a:r>
                  <a:rPr lang="en-AU" sz="900" b="1" dirty="0"/>
                  <a:t>Risk</a:t>
                </a:r>
              </a:p>
              <a:p>
                <a:pPr algn="ctr"/>
                <a:r>
                  <a:rPr lang="en-AU" sz="900" b="1" dirty="0" smtClean="0"/>
                  <a:t>Environments</a:t>
                </a:r>
                <a:endParaRPr lang="en-AU" sz="9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044671" y="605880"/>
                <a:ext cx="1103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 smtClean="0"/>
                  <a:t>Increase/improve Outreach Services</a:t>
                </a:r>
                <a:endParaRPr lang="en-AU" sz="9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592699" y="1628800"/>
                <a:ext cx="857256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 smtClean="0"/>
                  <a:t>Improve coordinated activities between regulators</a:t>
                </a:r>
                <a:endParaRPr lang="en-AU" sz="9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81670" y="2454756"/>
                <a:ext cx="857256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 smtClean="0"/>
                  <a:t>Better match residents with available rooming houses</a:t>
                </a:r>
                <a:endParaRPr lang="en-AU" sz="9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264118" y="3429000"/>
                <a:ext cx="8572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 smtClean="0"/>
                  <a:t>Single  mailbox and bathroom in registered rooming houses is a significant oversight</a:t>
                </a:r>
                <a:endParaRPr lang="en-AU" sz="9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205969" y="1068347"/>
                <a:ext cx="971793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 smtClean="0"/>
                  <a:t>Improve opportunity for Housing Agency staff to articulate issues</a:t>
                </a:r>
                <a:endParaRPr lang="en-AU" sz="9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5140" y="1913057"/>
                <a:ext cx="97179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 smtClean="0"/>
                  <a:t>Closer focus by regulator  on problem RHO’s</a:t>
                </a:r>
                <a:endParaRPr lang="en-AU" sz="9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056591" y="2564904"/>
                <a:ext cx="9717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 smtClean="0"/>
                  <a:t>Identify and learn from RHO’s making an effort to support residents</a:t>
                </a:r>
                <a:endParaRPr lang="en-AU" sz="9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984583" y="3645024"/>
                <a:ext cx="971793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 smtClean="0"/>
                  <a:t>Improve collection and use of data state of rooming houses</a:t>
                </a:r>
                <a:endParaRPr lang="en-AU" sz="9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552535" y="4610035"/>
                <a:ext cx="9717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/>
                  <a:t>C</a:t>
                </a:r>
                <a:r>
                  <a:rPr lang="en-AU" sz="900" b="1" dirty="0" smtClean="0"/>
                  <a:t>ommunication with residents post entry into premises</a:t>
                </a:r>
                <a:endParaRPr lang="en-AU" sz="9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45423" y="5225425"/>
                <a:ext cx="9717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 smtClean="0"/>
                  <a:t>Request input </a:t>
                </a:r>
                <a:r>
                  <a:rPr lang="en-AU" sz="900" b="1" dirty="0"/>
                  <a:t> </a:t>
                </a:r>
                <a:r>
                  <a:rPr lang="en-AU" sz="900" b="1" dirty="0" smtClean="0"/>
                  <a:t>with new regulations (RT Amendments)</a:t>
                </a:r>
                <a:endParaRPr lang="en-AU" sz="9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225670" y="5517232"/>
                <a:ext cx="971793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 smtClean="0"/>
                  <a:t>Provide information for operators willing to comply</a:t>
                </a:r>
                <a:endParaRPr lang="en-AU" sz="9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944023" y="4888244"/>
                <a:ext cx="97179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 smtClean="0"/>
                  <a:t>Better informed support workers</a:t>
                </a:r>
                <a:endParaRPr lang="en-AU" sz="9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915816" y="5301208"/>
                <a:ext cx="971793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900" b="1" dirty="0" smtClean="0"/>
                  <a:t>Improve awareness of regulators  about resident challenges</a:t>
                </a:r>
                <a:endParaRPr lang="en-AU" sz="900" b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715140" y="344850"/>
              <a:ext cx="2321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 dirty="0" smtClean="0"/>
                <a:t>OPPORTUNITIES -</a:t>
              </a:r>
            </a:p>
            <a:p>
              <a:r>
                <a:rPr lang="en-AU" sz="2000" b="1" dirty="0" smtClean="0"/>
                <a:t>ROOMING HOUSES</a:t>
              </a:r>
              <a:endParaRPr lang="en-AU" sz="20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03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30213" cy="1320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Let’s Consider “Community Standards”….</a:t>
            </a:r>
            <a:endParaRPr lang="en-AU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846965" y="1674674"/>
            <a:ext cx="86288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“</a:t>
            </a:r>
            <a:r>
              <a:rPr lang="en-US" sz="2400" b="1" dirty="0"/>
              <a:t>For a substantial number of private rooming house environments to improve and not remain static we need to identify and call out deficiencies with regulations and processes.  </a:t>
            </a:r>
          </a:p>
          <a:p>
            <a:pPr algn="just"/>
            <a:endParaRPr lang="en-US" sz="2400" b="1" dirty="0" smtClean="0"/>
          </a:p>
          <a:p>
            <a:pPr algn="just"/>
            <a:r>
              <a:rPr lang="en-US" sz="2400" b="1" dirty="0" smtClean="0"/>
              <a:t>Weaknesses </a:t>
            </a:r>
            <a:r>
              <a:rPr lang="en-US" sz="2400" b="1" dirty="0"/>
              <a:t>result mainly from social change within our communities reducing the suitability of our existing laws, support systems and funding priorities.”</a:t>
            </a:r>
          </a:p>
          <a:p>
            <a:pPr algn="r"/>
            <a:endParaRPr lang="en-US" b="1" dirty="0"/>
          </a:p>
          <a:p>
            <a:pPr algn="r"/>
            <a:r>
              <a:rPr lang="en-US" b="1" dirty="0"/>
              <a:t>Aldo Taranto</a:t>
            </a:r>
          </a:p>
          <a:p>
            <a:pPr algn="r"/>
            <a:r>
              <a:rPr lang="en-US" b="1" dirty="0"/>
              <a:t>Rooming House Outreach and Support</a:t>
            </a:r>
          </a:p>
          <a:p>
            <a:pPr algn="r"/>
            <a:r>
              <a:rPr lang="en-US" b="1" dirty="0"/>
              <a:t>South East Region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0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702" y="89012"/>
            <a:ext cx="8596668" cy="1049267"/>
          </a:xfrm>
        </p:spPr>
        <p:txBody>
          <a:bodyPr>
            <a:noAutofit/>
          </a:bodyPr>
          <a:lstStyle/>
          <a:p>
            <a:r>
              <a:rPr lang="en-US" sz="4800" dirty="0" smtClean="0"/>
              <a:t>further information…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65" y="1299481"/>
            <a:ext cx="9334364" cy="388077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en-US" sz="2800" b="1" dirty="0" smtClean="0"/>
              <a:t>Email</a:t>
            </a:r>
            <a:r>
              <a:rPr lang="en-US" sz="2800" dirty="0" smtClean="0"/>
              <a:t>: </a:t>
            </a:r>
            <a:r>
              <a:rPr lang="en-US" sz="2800" b="1" dirty="0" smtClean="0">
                <a:hlinkClick r:id="rId4"/>
              </a:rPr>
              <a:t>ataranto@pclc.org.au</a:t>
            </a:r>
            <a:r>
              <a:rPr lang="en-US" sz="2800" dirty="0" smtClean="0"/>
              <a:t>  (</a:t>
            </a:r>
            <a:r>
              <a:rPr lang="en-AU" sz="2800" b="1" i="1" dirty="0" smtClean="0"/>
              <a:t>Tuesday – Friday)</a:t>
            </a:r>
            <a:endParaRPr lang="en-US" sz="2800" dirty="0" smtClean="0"/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en-US" sz="2800" b="1" dirty="0" smtClean="0"/>
              <a:t>Telephone: (03) 9783 3600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en-US" sz="2800" b="1" dirty="0" smtClean="0"/>
              <a:t>Website: </a:t>
            </a:r>
            <a:r>
              <a:rPr lang="en-US" sz="2800" b="1" dirty="0" smtClean="0">
                <a:hlinkClick r:id="rId5"/>
              </a:rPr>
              <a:t>https://pclc.org.au/</a:t>
            </a:r>
            <a:endParaRPr lang="en-US" sz="2800" b="1" dirty="0" smtClean="0"/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en-US" sz="2800" b="1" dirty="0" smtClean="0"/>
              <a:t>Head Office: 441 Nepean Highway Frankston 3199 - (Monday- Friday, 9am – 5pm)</a:t>
            </a:r>
          </a:p>
          <a:p>
            <a:pPr>
              <a:spcAft>
                <a:spcPts val="1200"/>
              </a:spcAft>
              <a:buBlip>
                <a:blip r:embed="rId3"/>
              </a:buBlip>
            </a:pPr>
            <a:r>
              <a:rPr lang="en-US" sz="2800" b="1" dirty="0" smtClean="0"/>
              <a:t>Office Email: </a:t>
            </a:r>
            <a:r>
              <a:rPr lang="en-US" sz="2800" b="1" dirty="0" smtClean="0">
                <a:hlinkClick r:id="rId6"/>
              </a:rPr>
              <a:t>pclc@pclc.org.au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marL="0" indent="0" algn="just">
              <a:spcAft>
                <a:spcPts val="1200"/>
              </a:spcAft>
              <a:buNone/>
            </a:pPr>
            <a:endParaRPr lang="en-US" sz="2800" b="1" dirty="0" smtClean="0"/>
          </a:p>
          <a:p>
            <a:pPr marL="0" indent="0" algn="just">
              <a:spcAft>
                <a:spcPts val="1200"/>
              </a:spcAft>
              <a:buNone/>
            </a:pPr>
            <a:endParaRPr lang="en-US" sz="2800" b="1" dirty="0" smtClean="0"/>
          </a:p>
          <a:p>
            <a:pPr marL="0" indent="0">
              <a:spcAft>
                <a:spcPts val="1200"/>
              </a:spcAft>
              <a:buNone/>
            </a:pPr>
            <a:endParaRPr lang="en-AU" sz="2800" dirty="0">
              <a:solidFill>
                <a:srgbClr val="0093AA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4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3608136" y="3743249"/>
            <a:ext cx="5002465" cy="1088259"/>
            <a:chOff x="111847" y="4990999"/>
            <a:chExt cx="6669953" cy="1451012"/>
          </a:xfrm>
        </p:grpSpPr>
        <p:grpSp>
          <p:nvGrpSpPr>
            <p:cNvPr id="5" name="Group 16"/>
            <p:cNvGrpSpPr/>
            <p:nvPr/>
          </p:nvGrpSpPr>
          <p:grpSpPr>
            <a:xfrm>
              <a:off x="111847" y="4990999"/>
              <a:ext cx="1384935" cy="1451012"/>
              <a:chOff x="111847" y="4990999"/>
              <a:chExt cx="1384935" cy="145101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11847" y="4990999"/>
                <a:ext cx="1316328" cy="1368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8" descr="Image result for Cartoon Knocking On Do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240" r="12217" b="9482"/>
              <a:stretch>
                <a:fillRect/>
              </a:stretch>
            </p:blipFill>
            <p:spPr bwMode="auto">
              <a:xfrm>
                <a:off x="188640" y="5864552"/>
                <a:ext cx="332028" cy="291623"/>
              </a:xfrm>
              <a:prstGeom prst="rect">
                <a:avLst/>
              </a:prstGeom>
              <a:noFill/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42764" y="5672227"/>
                <a:ext cx="1054018" cy="76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788" b="1" dirty="0">
                    <a:solidFill>
                      <a:prstClr val="black"/>
                    </a:solidFill>
                  </a:rPr>
                  <a:t>rooming house  visits including</a:t>
                </a:r>
              </a:p>
              <a:p>
                <a:pPr algn="ctr"/>
                <a:r>
                  <a:rPr lang="en-AU" sz="788" b="1" dirty="0">
                    <a:solidFill>
                      <a:prstClr val="black"/>
                    </a:solidFill>
                  </a:rPr>
                  <a:t>multiple visits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04664" y="5032623"/>
                <a:ext cx="8379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1" dirty="0">
                    <a:solidFill>
                      <a:prstClr val="black"/>
                    </a:solidFill>
                  </a:rPr>
                  <a:t>310</a:t>
                </a:r>
              </a:p>
            </p:txBody>
          </p:sp>
        </p:grpSp>
        <p:grpSp>
          <p:nvGrpSpPr>
            <p:cNvPr id="6" name="Group 17"/>
            <p:cNvGrpSpPr/>
            <p:nvPr/>
          </p:nvGrpSpPr>
          <p:grpSpPr>
            <a:xfrm>
              <a:off x="1422301" y="4990999"/>
              <a:ext cx="1380702" cy="1368152"/>
              <a:chOff x="1422301" y="4990999"/>
              <a:chExt cx="1380702" cy="1368152"/>
            </a:xfrm>
          </p:grpSpPr>
          <p:sp>
            <p:nvSpPr>
              <p:cNvPr id="22" name="Rectangle 4"/>
              <p:cNvSpPr/>
              <p:nvPr/>
            </p:nvSpPr>
            <p:spPr>
              <a:xfrm>
                <a:off x="1422301" y="4990999"/>
                <a:ext cx="1316328" cy="13681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Picture 2" descr="See the source image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54" r="14635"/>
              <a:stretch/>
            </p:blipFill>
            <p:spPr bwMode="auto">
              <a:xfrm>
                <a:off x="1551770" y="5801307"/>
                <a:ext cx="437070" cy="4477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945408" y="5745324"/>
                <a:ext cx="857595" cy="446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788" b="1" dirty="0">
                    <a:solidFill>
                      <a:prstClr val="black"/>
                    </a:solidFill>
                  </a:rPr>
                  <a:t>residents contacted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700808" y="5032623"/>
                <a:ext cx="83799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1" dirty="0">
                    <a:solidFill>
                      <a:prstClr val="black"/>
                    </a:solidFill>
                  </a:rPr>
                  <a:t>413</a:t>
                </a:r>
              </a:p>
            </p:txBody>
          </p:sp>
        </p:grpSp>
        <p:grpSp>
          <p:nvGrpSpPr>
            <p:cNvPr id="7" name="Group 18"/>
            <p:cNvGrpSpPr/>
            <p:nvPr/>
          </p:nvGrpSpPr>
          <p:grpSpPr>
            <a:xfrm>
              <a:off x="2755905" y="4990999"/>
              <a:ext cx="1388984" cy="1370220"/>
              <a:chOff x="2755905" y="4990999"/>
              <a:chExt cx="1388984" cy="1370220"/>
            </a:xfrm>
          </p:grpSpPr>
          <p:sp>
            <p:nvSpPr>
              <p:cNvPr id="18" name="Rectangle 6"/>
              <p:cNvSpPr/>
              <p:nvPr/>
            </p:nvSpPr>
            <p:spPr>
              <a:xfrm>
                <a:off x="2755905" y="4990999"/>
                <a:ext cx="1316328" cy="1368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Picture 4" descr="See the source imag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0928" y="5801308"/>
                <a:ext cx="497639" cy="498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136776" y="5591435"/>
                <a:ext cx="1008113" cy="76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788" b="1" dirty="0">
                    <a:solidFill>
                      <a:prstClr val="black"/>
                    </a:solidFill>
                  </a:rPr>
                  <a:t>residents</a:t>
                </a:r>
              </a:p>
              <a:p>
                <a:pPr algn="ctr"/>
                <a:r>
                  <a:rPr lang="en-AU" sz="788" b="1" dirty="0">
                    <a:solidFill>
                      <a:prstClr val="black"/>
                    </a:solidFill>
                  </a:rPr>
                  <a:t>assisted</a:t>
                </a:r>
              </a:p>
              <a:p>
                <a:pPr algn="ctr"/>
                <a:r>
                  <a:rPr lang="en-AU" sz="788" b="1" dirty="0">
                    <a:solidFill>
                      <a:prstClr val="black"/>
                    </a:solidFill>
                  </a:rPr>
                  <a:t>more suitable housing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23053" y="5032623"/>
                <a:ext cx="8379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b="1" dirty="0">
                    <a:solidFill>
                      <a:prstClr val="black"/>
                    </a:solidFill>
                  </a:rPr>
                  <a:t>125</a:t>
                </a:r>
              </a:p>
            </p:txBody>
          </p:sp>
        </p:grpSp>
        <p:grpSp>
          <p:nvGrpSpPr>
            <p:cNvPr id="8" name="Group 19"/>
            <p:cNvGrpSpPr/>
            <p:nvPr/>
          </p:nvGrpSpPr>
          <p:grpSpPr>
            <a:xfrm>
              <a:off x="4083603" y="4990999"/>
              <a:ext cx="1316328" cy="1451012"/>
              <a:chOff x="4083603" y="4990999"/>
              <a:chExt cx="1316328" cy="145101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083603" y="4990999"/>
                <a:ext cx="1316328" cy="136815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09120" y="5672227"/>
                <a:ext cx="890811" cy="76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788" b="1" dirty="0">
                    <a:solidFill>
                      <a:prstClr val="black"/>
                    </a:solidFill>
                  </a:rPr>
                  <a:t>residents</a:t>
                </a:r>
              </a:p>
              <a:p>
                <a:pPr algn="ctr"/>
                <a:r>
                  <a:rPr lang="en-AU" sz="788" b="1" dirty="0">
                    <a:solidFill>
                      <a:prstClr val="black"/>
                    </a:solidFill>
                  </a:rPr>
                  <a:t>provided  RT</a:t>
                </a:r>
              </a:p>
              <a:p>
                <a:pPr algn="ctr"/>
                <a:r>
                  <a:rPr lang="en-AU" sz="788" b="1" dirty="0">
                    <a:solidFill>
                      <a:prstClr val="black"/>
                    </a:solidFill>
                  </a:rPr>
                  <a:t>legal advice</a:t>
                </a:r>
              </a:p>
            </p:txBody>
          </p:sp>
          <p:pic>
            <p:nvPicPr>
              <p:cNvPr id="16" name="Picture 6" descr="See the source im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8130" y="5868144"/>
                <a:ext cx="383438" cy="383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365104" y="5032623"/>
                <a:ext cx="83799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400" b="1" dirty="0">
                    <a:solidFill>
                      <a:prstClr val="black"/>
                    </a:solidFill>
                  </a:rPr>
                  <a:t>33</a:t>
                </a:r>
              </a:p>
            </p:txBody>
          </p:sp>
        </p:grpSp>
        <p:grpSp>
          <p:nvGrpSpPr>
            <p:cNvPr id="9" name="Group 20"/>
            <p:cNvGrpSpPr/>
            <p:nvPr/>
          </p:nvGrpSpPr>
          <p:grpSpPr>
            <a:xfrm>
              <a:off x="5398086" y="4996387"/>
              <a:ext cx="1383714" cy="1368152"/>
              <a:chOff x="5398086" y="4996387"/>
              <a:chExt cx="1383714" cy="136815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398086" y="4996387"/>
                <a:ext cx="1316328" cy="1368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Picture 8" descr="See the source image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231" y="5868143"/>
                <a:ext cx="504000" cy="4435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669881" y="5042148"/>
                <a:ext cx="92747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400" b="1" dirty="0">
                    <a:solidFill>
                      <a:prstClr val="black"/>
                    </a:solidFill>
                  </a:rPr>
                  <a:t>38</a:t>
                </a:r>
                <a:endParaRPr lang="en-AU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798666" y="5591435"/>
                <a:ext cx="983134" cy="769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788" b="1" dirty="0">
                    <a:solidFill>
                      <a:prstClr val="black"/>
                    </a:solidFill>
                  </a:rPr>
                  <a:t>unregistered rooming houses identified</a:t>
                </a: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600580" y="4779149"/>
            <a:ext cx="5033702" cy="1296401"/>
            <a:chOff x="101774" y="6372200"/>
            <a:chExt cx="6711602" cy="1728535"/>
          </a:xfrm>
        </p:grpSpPr>
        <p:sp>
          <p:nvSpPr>
            <p:cNvPr id="31" name="TextBox 30"/>
            <p:cNvSpPr txBox="1"/>
            <p:nvPr/>
          </p:nvSpPr>
          <p:spPr>
            <a:xfrm>
              <a:off x="101774" y="6372200"/>
              <a:ext cx="6627599" cy="40010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AU" sz="1350" dirty="0">
                <a:solidFill>
                  <a:prstClr val="black"/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14722" y="6660232"/>
              <a:ext cx="6698654" cy="1440503"/>
              <a:chOff x="114722" y="6660232"/>
              <a:chExt cx="6698654" cy="1440503"/>
            </a:xfrm>
          </p:grpSpPr>
          <p:grpSp>
            <p:nvGrpSpPr>
              <p:cNvPr id="32" name="Group 21"/>
              <p:cNvGrpSpPr/>
              <p:nvPr/>
            </p:nvGrpSpPr>
            <p:grpSpPr>
              <a:xfrm>
                <a:off x="114722" y="6660232"/>
                <a:ext cx="1401110" cy="1368152"/>
                <a:chOff x="114722" y="6660232"/>
                <a:chExt cx="1401110" cy="1368152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114722" y="6660232"/>
                  <a:ext cx="1316328" cy="136815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TextBox 32"/>
                <p:cNvSpPr txBox="1"/>
                <p:nvPr/>
              </p:nvSpPr>
              <p:spPr>
                <a:xfrm>
                  <a:off x="430765" y="6673879"/>
                  <a:ext cx="837996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b="1" dirty="0">
                      <a:solidFill>
                        <a:prstClr val="black"/>
                      </a:solidFill>
                    </a:rPr>
                    <a:t>190</a:t>
                  </a:r>
                </a:p>
              </p:txBody>
            </p:sp>
            <p:sp>
              <p:nvSpPr>
                <p:cNvPr id="58" name="TextBox 33"/>
                <p:cNvSpPr txBox="1"/>
                <p:nvPr/>
              </p:nvSpPr>
              <p:spPr>
                <a:xfrm>
                  <a:off x="605830" y="7250075"/>
                  <a:ext cx="910002" cy="76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788" b="1" dirty="0">
                      <a:solidFill>
                        <a:prstClr val="black"/>
                      </a:solidFill>
                    </a:rPr>
                    <a:t>total</a:t>
                  </a:r>
                </a:p>
                <a:p>
                  <a:pPr algn="ctr"/>
                  <a:r>
                    <a:rPr lang="en-AU" sz="788" b="1" dirty="0">
                      <a:solidFill>
                        <a:prstClr val="black"/>
                      </a:solidFill>
                    </a:rPr>
                    <a:t>rooming house  visits</a:t>
                  </a:r>
                </a:p>
              </p:txBody>
            </p:sp>
            <p:pic>
              <p:nvPicPr>
                <p:cNvPr id="59" name="Picture 2" descr="See the source image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1059"/>
                <a:stretch/>
              </p:blipFill>
              <p:spPr bwMode="auto">
                <a:xfrm>
                  <a:off x="160065" y="7532354"/>
                  <a:ext cx="529492" cy="3466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3" name="Group 22"/>
              <p:cNvGrpSpPr/>
              <p:nvPr/>
            </p:nvGrpSpPr>
            <p:grpSpPr>
              <a:xfrm>
                <a:off x="1441199" y="6660232"/>
                <a:ext cx="1387354" cy="1440503"/>
                <a:chOff x="1441199" y="6660232"/>
                <a:chExt cx="1387354" cy="1440503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1441199" y="6660232"/>
                  <a:ext cx="1316328" cy="1368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1870925" y="6673879"/>
                  <a:ext cx="837996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b="1" dirty="0">
                      <a:solidFill>
                        <a:prstClr val="black"/>
                      </a:solidFill>
                    </a:rPr>
                    <a:t>65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918551" y="7169283"/>
                  <a:ext cx="910002" cy="93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788" b="1" dirty="0">
                      <a:solidFill>
                        <a:prstClr val="black"/>
                      </a:solidFill>
                    </a:rPr>
                    <a:t>rooming house  visits</a:t>
                  </a:r>
                </a:p>
                <a:p>
                  <a:pPr algn="ctr"/>
                  <a:r>
                    <a:rPr lang="en-AU" sz="788" b="1" dirty="0">
                      <a:solidFill>
                        <a:prstClr val="black"/>
                      </a:solidFill>
                    </a:rPr>
                    <a:t>material aid supplied</a:t>
                  </a:r>
                </a:p>
              </p:txBody>
            </p:sp>
            <p:pic>
              <p:nvPicPr>
                <p:cNvPr id="55" name="Picture 4" descr="See the source image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9065" y="7545968"/>
                  <a:ext cx="364776" cy="338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4" name="Group 23"/>
              <p:cNvGrpSpPr/>
              <p:nvPr/>
            </p:nvGrpSpPr>
            <p:grpSpPr>
              <a:xfrm>
                <a:off x="2768305" y="6660232"/>
                <a:ext cx="1405158" cy="1368152"/>
                <a:chOff x="2768305" y="6660232"/>
                <a:chExt cx="1405158" cy="1368152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2768305" y="6660232"/>
                  <a:ext cx="1316328" cy="1368152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2982860" y="6673879"/>
                  <a:ext cx="1070323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400" b="1" dirty="0">
                      <a:solidFill>
                        <a:prstClr val="black"/>
                      </a:solidFill>
                    </a:rPr>
                    <a:t>5600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263461" y="7169283"/>
                  <a:ext cx="910002" cy="769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788" b="1" dirty="0">
                      <a:solidFill>
                        <a:prstClr val="black"/>
                      </a:solidFill>
                    </a:rPr>
                    <a:t>rights and duties guides distributed</a:t>
                  </a:r>
                </a:p>
              </p:txBody>
            </p:sp>
            <p:pic>
              <p:nvPicPr>
                <p:cNvPr id="51" name="Picture 6" descr="See the source image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09" t="7947" r="209" b="17013"/>
                <a:stretch/>
              </p:blipFill>
              <p:spPr bwMode="auto">
                <a:xfrm>
                  <a:off x="2871986" y="7535858"/>
                  <a:ext cx="460040" cy="3283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5" name="Group 24"/>
              <p:cNvGrpSpPr/>
              <p:nvPr/>
            </p:nvGrpSpPr>
            <p:grpSpPr>
              <a:xfrm>
                <a:off x="4072233" y="6660232"/>
                <a:ext cx="1416423" cy="1368152"/>
                <a:chOff x="4072233" y="6660232"/>
                <a:chExt cx="1416423" cy="1368152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4072233" y="6660232"/>
                  <a:ext cx="1316328" cy="13681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4301728" y="6673879"/>
                  <a:ext cx="927472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2400" b="1" dirty="0">
                      <a:solidFill>
                        <a:prstClr val="black"/>
                      </a:solidFill>
                    </a:rPr>
                    <a:t>6</a:t>
                  </a:r>
                  <a:endParaRPr lang="en-AU" sz="12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4590653" y="7088492"/>
                  <a:ext cx="898003" cy="93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788" b="1" dirty="0">
                      <a:solidFill>
                        <a:prstClr val="black"/>
                      </a:solidFill>
                    </a:rPr>
                    <a:t>minimum standards breaches reported to regulators</a:t>
                  </a:r>
                </a:p>
              </p:txBody>
            </p:sp>
            <p:pic>
              <p:nvPicPr>
                <p:cNvPr id="47" name="Picture 8" descr="See the source image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6410" y="7534863"/>
                  <a:ext cx="456016" cy="3416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6" name="Group 25"/>
              <p:cNvGrpSpPr/>
              <p:nvPr/>
            </p:nvGrpSpPr>
            <p:grpSpPr>
              <a:xfrm>
                <a:off x="5405990" y="6660232"/>
                <a:ext cx="1407386" cy="1368152"/>
                <a:chOff x="5405990" y="6660232"/>
                <a:chExt cx="1407386" cy="1368152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405990" y="6660232"/>
                  <a:ext cx="1316328" cy="1368152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5915372" y="7088492"/>
                  <a:ext cx="898004" cy="9314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788" b="1" dirty="0">
                      <a:solidFill>
                        <a:prstClr val="black"/>
                      </a:solidFill>
                    </a:rPr>
                    <a:t>operator licence breaches reported to regulator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5665689" y="6673879"/>
                  <a:ext cx="927472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2400" b="1" dirty="0">
                      <a:solidFill>
                        <a:prstClr val="black"/>
                      </a:solidFill>
                    </a:rPr>
                    <a:t>13</a:t>
                  </a:r>
                  <a:endParaRPr lang="en-AU" sz="1200" b="1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43" name="Picture 10" descr="See the source image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4523" y="7513304"/>
                  <a:ext cx="435071" cy="3901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37" name="Group 28"/>
          <p:cNvGrpSpPr/>
          <p:nvPr/>
        </p:nvGrpSpPr>
        <p:grpSpPr>
          <a:xfrm>
            <a:off x="3604580" y="6021289"/>
            <a:ext cx="4970700" cy="628895"/>
            <a:chOff x="107107" y="8028384"/>
            <a:chExt cx="6627600" cy="838527"/>
          </a:xfrm>
        </p:grpSpPr>
        <p:sp>
          <p:nvSpPr>
            <p:cNvPr id="38" name="TextBox 37"/>
            <p:cNvSpPr txBox="1"/>
            <p:nvPr/>
          </p:nvSpPr>
          <p:spPr>
            <a:xfrm>
              <a:off x="107107" y="8028384"/>
              <a:ext cx="6627600" cy="40010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AU" sz="1350" dirty="0">
                <a:solidFill>
                  <a:prstClr val="black"/>
                </a:solidFill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747" y="8145235"/>
              <a:ext cx="2163672" cy="721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2"/>
          <p:cNvSpPr txBox="1"/>
          <p:nvPr/>
        </p:nvSpPr>
        <p:spPr>
          <a:xfrm>
            <a:off x="3600991" y="194299"/>
            <a:ext cx="4969985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620000"/>
            <a:r>
              <a:rPr lang="en-US" sz="1200" b="1" dirty="0">
                <a:solidFill>
                  <a:prstClr val="black"/>
                </a:solidFill>
              </a:rPr>
              <a:t>“ A rooming house is a building where:</a:t>
            </a:r>
          </a:p>
          <a:p>
            <a:pPr marL="1620000"/>
            <a:r>
              <a:rPr lang="en-US" sz="1200" b="1" dirty="0">
                <a:solidFill>
                  <a:prstClr val="black"/>
                </a:solidFill>
              </a:rPr>
              <a:t>one or more rooms are available for rent</a:t>
            </a:r>
          </a:p>
          <a:p>
            <a:pPr marL="1620000"/>
            <a:r>
              <a:rPr lang="en-US" sz="1200" b="1" dirty="0">
                <a:solidFill>
                  <a:prstClr val="black"/>
                </a:solidFill>
              </a:rPr>
              <a:t>and</a:t>
            </a:r>
          </a:p>
          <a:p>
            <a:pPr marL="1620000"/>
            <a:r>
              <a:rPr lang="en-US" sz="1200" b="1" dirty="0">
                <a:solidFill>
                  <a:prstClr val="black"/>
                </a:solidFill>
              </a:rPr>
              <a:t>the total number of people who may occupy those rooms is four or more.”</a:t>
            </a:r>
          </a:p>
          <a:p>
            <a:pPr marL="1620000" algn="just"/>
            <a:endParaRPr lang="en-US" sz="1200" b="1" dirty="0">
              <a:solidFill>
                <a:prstClr val="black"/>
              </a:solidFill>
            </a:endParaRPr>
          </a:p>
          <a:p>
            <a:pPr marL="1620000">
              <a:buFont typeface="Arial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 residents share common areas</a:t>
            </a:r>
          </a:p>
          <a:p>
            <a:pPr marL="1620000">
              <a:buFont typeface="Arial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 the owner generally doesn’t live on premises</a:t>
            </a:r>
          </a:p>
          <a:p>
            <a:pPr marL="1620000">
              <a:buFont typeface="Arial" pitchFamily="34" charset="0"/>
              <a:buChar char="•"/>
            </a:pPr>
            <a:r>
              <a:rPr lang="en-US" sz="1200" b="1" dirty="0">
                <a:solidFill>
                  <a:prstClr val="black"/>
                </a:solidFill>
              </a:rPr>
              <a:t> separate rental agreements may exist</a:t>
            </a:r>
          </a:p>
          <a:p>
            <a:pPr marL="1620000">
              <a:buFont typeface="Arial" pitchFamily="34" charset="0"/>
              <a:buChar char="•"/>
            </a:pPr>
            <a:endParaRPr lang="en-US" sz="1200" b="1" dirty="0">
              <a:solidFill>
                <a:prstClr val="black"/>
              </a:solidFill>
            </a:endParaRPr>
          </a:p>
          <a:p>
            <a:pPr marL="1620000">
              <a:buFont typeface="Arial" pitchFamily="34" charset="0"/>
              <a:buChar char="•"/>
            </a:pPr>
            <a:endParaRPr lang="en-AU" sz="1200" b="1" dirty="0">
              <a:solidFill>
                <a:prstClr val="black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468074" y="486080"/>
            <a:ext cx="2449199" cy="2678501"/>
            <a:chOff x="-1408236" y="648107"/>
            <a:chExt cx="3265599" cy="3571334"/>
          </a:xfrm>
        </p:grpSpPr>
        <p:sp>
          <p:nvSpPr>
            <p:cNvPr id="63" name="Right Triangle 62"/>
            <p:cNvSpPr/>
            <p:nvPr/>
          </p:nvSpPr>
          <p:spPr>
            <a:xfrm rot="13200000">
              <a:off x="-1408236" y="648107"/>
              <a:ext cx="2981919" cy="3571334"/>
            </a:xfrm>
            <a:prstGeom prst="rtTriangle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>
                <a:solidFill>
                  <a:prstClr val="white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8549" y="1098927"/>
              <a:ext cx="182881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What is a</a:t>
              </a:r>
            </a:p>
            <a:p>
              <a:r>
                <a:rPr lang="en-US" sz="1200" b="1" dirty="0">
                  <a:solidFill>
                    <a:prstClr val="black"/>
                  </a:solidFill>
                </a:rPr>
                <a:t>Rooming House?</a:t>
              </a:r>
              <a:endParaRPr lang="en-AU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524250" y="1656674"/>
            <a:ext cx="5044742" cy="2281509"/>
            <a:chOff x="0" y="2208898"/>
            <a:chExt cx="6726322" cy="3042012"/>
          </a:xfrm>
        </p:grpSpPr>
        <p:sp>
          <p:nvSpPr>
            <p:cNvPr id="61" name="TextBox 60"/>
            <p:cNvSpPr txBox="1"/>
            <p:nvPr/>
          </p:nvSpPr>
          <p:spPr>
            <a:xfrm>
              <a:off x="102323" y="3062277"/>
              <a:ext cx="6623999" cy="218863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942975"/>
              <a:endParaRPr lang="en-US" sz="1200" b="1" dirty="0">
                <a:solidFill>
                  <a:prstClr val="black"/>
                </a:solidFill>
              </a:endParaRPr>
            </a:p>
            <a:p>
              <a:pPr marL="942975">
                <a:spcBef>
                  <a:spcPts val="450"/>
                </a:spcBef>
                <a:spcAft>
                  <a:spcPts val="450"/>
                </a:spcAft>
              </a:pPr>
              <a:r>
                <a:rPr lang="en-US" sz="1200" b="1" dirty="0">
                  <a:solidFill>
                    <a:prstClr val="black"/>
                  </a:solidFill>
                </a:rPr>
                <a:t>Partnerships: enable PCLC to proactively engage and respond to the multiple needs of our client group – single persons living in rooming houses.</a:t>
              </a:r>
            </a:p>
            <a:p>
              <a:pPr marL="942975">
                <a:spcBef>
                  <a:spcPts val="450"/>
                </a:spcBef>
                <a:spcAft>
                  <a:spcPts val="450"/>
                </a:spcAft>
              </a:pPr>
              <a:r>
                <a:rPr lang="en-US" sz="1200" b="1" dirty="0">
                  <a:solidFill>
                    <a:prstClr val="black"/>
                  </a:solidFill>
                </a:rPr>
                <a:t>Relationships: connect, participate, contribute and collaborate with numerous networks.</a:t>
              </a:r>
            </a:p>
            <a:p>
              <a:pPr marL="942975"/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0" y="2208898"/>
              <a:ext cx="182881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</a:rPr>
                <a:t>Community partnerships</a:t>
              </a:r>
            </a:p>
            <a:p>
              <a:r>
                <a:rPr lang="en-US" sz="1200" b="1" dirty="0">
                  <a:solidFill>
                    <a:prstClr val="black"/>
                  </a:solidFill>
                </a:rPr>
                <a:t>and relationships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28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2" name="TextBox 2"/>
          <p:cNvSpPr txBox="1"/>
          <p:nvPr/>
        </p:nvSpPr>
        <p:spPr>
          <a:xfrm>
            <a:off x="3600991" y="194299"/>
            <a:ext cx="4969985" cy="22672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676400">
              <a:spcBef>
                <a:spcPts val="450"/>
              </a:spcBef>
              <a:spcAft>
                <a:spcPts val="450"/>
              </a:spcAft>
            </a:pPr>
            <a:r>
              <a:rPr lang="en-US" sz="1200" b="1" dirty="0">
                <a:solidFill>
                  <a:prstClr val="black"/>
                </a:solidFill>
              </a:rPr>
              <a:t>Councils are responsible to upload and maintain an accurate register of rooming houses.</a:t>
            </a:r>
          </a:p>
          <a:p>
            <a:pPr marL="1676400">
              <a:spcBef>
                <a:spcPts val="450"/>
              </a:spcBef>
              <a:spcAft>
                <a:spcPts val="450"/>
              </a:spcAft>
            </a:pPr>
            <a:r>
              <a:rPr lang="en-US" sz="1200" b="1" dirty="0">
                <a:solidFill>
                  <a:prstClr val="black"/>
                </a:solidFill>
              </a:rPr>
              <a:t>The register is hosted by Consumer Affairs Victoria.</a:t>
            </a:r>
          </a:p>
          <a:p>
            <a:pPr marL="1676400">
              <a:spcBef>
                <a:spcPts val="450"/>
              </a:spcBef>
              <a:spcAft>
                <a:spcPts val="450"/>
              </a:spcAft>
            </a:pPr>
            <a:r>
              <a:rPr lang="en-US" sz="1200" b="1" dirty="0">
                <a:solidFill>
                  <a:prstClr val="black"/>
                </a:solidFill>
              </a:rPr>
              <a:t>Delays may occur to upload new registrations and cancellation of registrations.</a:t>
            </a:r>
          </a:p>
          <a:p>
            <a:pPr marL="1676400">
              <a:spcBef>
                <a:spcPts val="450"/>
              </a:spcBef>
              <a:spcAft>
                <a:spcPts val="450"/>
              </a:spcAft>
            </a:pPr>
            <a:r>
              <a:rPr lang="en-US" sz="1200" b="1" dirty="0">
                <a:solidFill>
                  <a:prstClr val="black"/>
                </a:solidFill>
              </a:rPr>
              <a:t>Impacts on the timely support and delivery of outreach services.</a:t>
            </a:r>
          </a:p>
          <a:p>
            <a:pPr marL="1676400">
              <a:spcBef>
                <a:spcPts val="450"/>
              </a:spcBef>
              <a:spcAft>
                <a:spcPts val="450"/>
              </a:spcAft>
            </a:pPr>
            <a:endParaRPr lang="en-US" sz="1200" b="1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68073" y="486080"/>
            <a:ext cx="2427787" cy="2678501"/>
            <a:chOff x="-1408236" y="648107"/>
            <a:chExt cx="3237049" cy="3571334"/>
          </a:xfrm>
        </p:grpSpPr>
        <p:grpSp>
          <p:nvGrpSpPr>
            <p:cNvPr id="4" name="Group 3"/>
            <p:cNvGrpSpPr/>
            <p:nvPr/>
          </p:nvGrpSpPr>
          <p:grpSpPr>
            <a:xfrm>
              <a:off x="-1408236" y="648107"/>
              <a:ext cx="3137657" cy="3571334"/>
              <a:chOff x="-1408236" y="648107"/>
              <a:chExt cx="3137657" cy="3571334"/>
            </a:xfrm>
          </p:grpSpPr>
          <p:sp>
            <p:nvSpPr>
              <p:cNvPr id="63" name="Right Triangle 62"/>
              <p:cNvSpPr/>
              <p:nvPr/>
            </p:nvSpPr>
            <p:spPr>
              <a:xfrm rot="13200000">
                <a:off x="-1408236" y="648107"/>
                <a:ext cx="2981919" cy="3571334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accent6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-99392" y="1220723"/>
                <a:ext cx="1828813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prstClr val="black"/>
                    </a:solidFill>
                  </a:rPr>
                  <a:t>Consumer Affairs</a:t>
                </a:r>
              </a:p>
              <a:p>
                <a:pPr algn="ctr"/>
                <a:r>
                  <a:rPr lang="en-US" sz="1200" b="1" dirty="0">
                    <a:solidFill>
                      <a:prstClr val="black"/>
                    </a:solidFill>
                  </a:rPr>
                  <a:t>Victoria</a:t>
                </a:r>
              </a:p>
              <a:p>
                <a:pPr algn="ctr"/>
                <a:endParaRPr lang="en-AU" sz="12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0" y="2208897"/>
              <a:ext cx="18288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prstClr val="black"/>
                  </a:solidFill>
                </a:rPr>
                <a:t>Public Rooming House Register</a:t>
              </a:r>
            </a:p>
          </p:txBody>
        </p:sp>
      </p:grpSp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 t="15784" r="17351" b="14178"/>
          <a:stretch/>
        </p:blipFill>
        <p:spPr bwMode="auto">
          <a:xfrm>
            <a:off x="4367808" y="3941433"/>
            <a:ext cx="3706353" cy="21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C:\Users\ataranto\AppData\Local\Microsoft\Windows\Temporary Internet Files\Content.Outlook\ZDVOQ1V9\20160303_145351_resize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845" y="2510898"/>
            <a:ext cx="3090350" cy="140415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462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pclcdata1\Data\CLIENT SERVICES\Caseworkers\Aldo Taranto\Oct 2017 Onwards\Photos 2017 and 2018\Letterbox 642 Warrigal Road Malvern E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2" y="476672"/>
            <a:ext cx="3858402" cy="57405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pclcdata1\Data\CLIENT SERVICES\Caseworkers\Aldo Taranto\Oct 2017 Onwards\Photos 2017 and 2018\18 Albion St Caulfield South 22 June 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83" y="523353"/>
            <a:ext cx="3780144" cy="5655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85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0" y="751171"/>
            <a:ext cx="4751223" cy="5427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6" y="751171"/>
            <a:ext cx="4299843" cy="53848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15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clcdata1\Home\Ataranto\Desktop\kitchen cupboard 14 Allf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3" y="854955"/>
            <a:ext cx="4120344" cy="4991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pclcdata1\Data\CLIENT SERVICES\Caseworkers\Aldo Taranto\Oct 2017 Onwards\Photos 2017 and 2018\14 Allfrey Street\Post Inspection\14 Allfrey st Nov 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33" y="850054"/>
            <a:ext cx="4104610" cy="50009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2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clcdata1\Home\Ataranto\Desktop\bedroom 14 Allf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52" y="597029"/>
            <a:ext cx="4311781" cy="50288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pclcdata1\Data\CLIENT SERVICES\Caseworkers\Aldo Taranto\Oct 2017 Onwards\Photos 2017 and 2018\3 Knott Court Frankston\3 Knott Court Bathro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67" y="660400"/>
            <a:ext cx="4243448" cy="48093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2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pclcdata1\Data\CLIENT SERVICES\Caseworkers\Aldo Taranto\Oct 2017 Onwards\Photos 2017 and 2018\14 Allfrey Street\14 Allfrey bed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8" y="718966"/>
            <a:ext cx="3679925" cy="50039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pclcdata1\Data\CLIENT SERVICES\Caseworkers\Aldo Taranto\Oct 2017 Onwards\Photos 2017 and 2018\14 Allfrey Street\14 Allfrey rear dwelling 3 octob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72" y="650532"/>
            <a:ext cx="3940039" cy="514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32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taranto.PCLC\AppData\Local\Microsoft\Windows\Temporary Internet Files\Content.Outlook\3GSEZ37M\20190220_160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777" y="1329523"/>
            <a:ext cx="5120569" cy="4036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pclcdata1\Data\CLIENT SERVICES\Caseworkers\Aldo Taranto\Oct 2017 Onwards\Photos 2017 and 2018\14 Allfrey Street\Pre Inspections\14 Allfrey rear dwelling floor area pests entering 27 Se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66" y="718458"/>
            <a:ext cx="4063551" cy="50683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00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FACET" val="Xoy00hip"/>
  <p:tag name="ARTICULATE_DESIGN_ID_1_FACET" val="A17I1ysG"/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93AA"/>
      </a:accent1>
      <a:accent2>
        <a:srgbClr val="B0B0B0"/>
      </a:accent2>
      <a:accent3>
        <a:srgbClr val="71BFB3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1_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93AA"/>
      </a:accent1>
      <a:accent2>
        <a:srgbClr val="B0B0B0"/>
      </a:accent2>
      <a:accent3>
        <a:srgbClr val="71BFB3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56AA02-1025-42B3-947D-D7D298381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620</Words>
  <Application>Microsoft Office PowerPoint</Application>
  <PresentationFormat>Widescreen</PresentationFormat>
  <Paragraphs>149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Wingdings 3</vt:lpstr>
      <vt:lpstr>Facet</vt:lpstr>
      <vt:lpstr>1_Facet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Consider “Community Standards”….</vt:lpstr>
      <vt:lpstr>further information…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2016-10-25T01:01:11Z</dcterms:created>
  <dcterms:modified xsi:type="dcterms:W3CDTF">2019-04-30T01:58:52Z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TC034605479991</vt:lpwstr>
  </property>
  <property fmtid="{D5CDD505-2E9C-101B-9397-08002B2CF9AE}" pid="3" name="ArticulateGUID">
    <vt:lpwstr>71632B34-4C39-4AF4-BFEE-A8F1CEDD4DCB</vt:lpwstr>
  </property>
  <property fmtid="{D5CDD505-2E9C-101B-9397-08002B2CF9AE}" pid="4" name="ArticulatePath">
    <vt:lpwstr>AGM 2017 presentation</vt:lpwstr>
  </property>
</Properties>
</file>