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0"/>
  </p:notesMasterIdLst>
  <p:sldIdLst>
    <p:sldId id="280" r:id="rId6"/>
    <p:sldId id="281" r:id="rId7"/>
    <p:sldId id="282" r:id="rId8"/>
    <p:sldId id="284" r:id="rId9"/>
    <p:sldId id="285" r:id="rId10"/>
    <p:sldId id="286" r:id="rId11"/>
    <p:sldId id="287" r:id="rId12"/>
    <p:sldId id="288" r:id="rId13"/>
    <p:sldId id="289" r:id="rId14"/>
    <p:sldId id="290" r:id="rId15"/>
    <p:sldId id="292" r:id="rId16"/>
    <p:sldId id="293" r:id="rId17"/>
    <p:sldId id="294" r:id="rId18"/>
    <p:sldId id="304" r:id="rId19"/>
    <p:sldId id="296" r:id="rId20"/>
    <p:sldId id="297" r:id="rId21"/>
    <p:sldId id="298" r:id="rId22"/>
    <p:sldId id="299" r:id="rId23"/>
    <p:sldId id="302" r:id="rId24"/>
    <p:sldId id="283" r:id="rId25"/>
    <p:sldId id="303" r:id="rId26"/>
    <p:sldId id="291" r:id="rId27"/>
    <p:sldId id="300" r:id="rId28"/>
    <p:sldId id="301"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2A29"/>
    <a:srgbClr val="E03C31"/>
    <a:srgbClr val="582C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8367" autoAdjust="0"/>
  </p:normalViewPr>
  <p:slideViewPr>
    <p:cSldViewPr snapToGrid="0" snapToObjects="1">
      <p:cViewPr>
        <p:scale>
          <a:sx n="66" d="100"/>
          <a:sy n="66" d="100"/>
        </p:scale>
        <p:origin x="-2058" y="-18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9EA6DF-C6E5-49C2-93C6-CF58FF0D4BC0}" type="datetimeFigureOut">
              <a:rPr lang="en-AU" smtClean="0"/>
              <a:t>23/07/2019</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5392E4-E279-45D2-BEF4-3A0B47D46689}" type="slidenum">
              <a:rPr lang="en-AU" smtClean="0"/>
              <a:t>‹#›</a:t>
            </a:fld>
            <a:endParaRPr lang="en-AU" dirty="0"/>
          </a:p>
        </p:txBody>
      </p:sp>
    </p:spTree>
    <p:extLst>
      <p:ext uri="{BB962C8B-B14F-4D97-AF65-F5344CB8AC3E}">
        <p14:creationId xmlns:p14="http://schemas.microsoft.com/office/powerpoint/2010/main" val="3204576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b="0" i="0" kern="1200" dirty="0" smtClean="0">
                <a:solidFill>
                  <a:schemeClr val="tx1"/>
                </a:solidFill>
                <a:effectLst/>
                <a:latin typeface="Arial" panose="020B0604020202020204" pitchFamily="34" charset="0"/>
                <a:ea typeface="+mn-ea"/>
                <a:cs typeface="Arial" panose="020B0604020202020204" pitchFamily="34" charset="0"/>
              </a:rPr>
              <a:t>Mackie et al 2019 Conclusion Mackie, P, Johnsen, S &amp; Wood, J 2019, 'Ending street homelessness: what works and why we don’t do it?', European Journal of Homelessness  </a:t>
            </a:r>
            <a:r>
              <a:rPr lang="en-AU" sz="1000" b="0" i="1" kern="1200" dirty="0" smtClean="0">
                <a:solidFill>
                  <a:schemeClr val="tx1"/>
                </a:solidFill>
                <a:effectLst/>
                <a:latin typeface="Arial" panose="020B0604020202020204" pitchFamily="34" charset="0"/>
                <a:ea typeface="+mn-ea"/>
                <a:cs typeface="Arial" panose="020B0604020202020204" pitchFamily="34" charset="0"/>
              </a:rPr>
              <a:t>13 (1)</a:t>
            </a:r>
            <a:r>
              <a:rPr lang="en-AU" sz="1000" b="0" i="0" kern="1200" dirty="0" smtClean="0">
                <a:solidFill>
                  <a:schemeClr val="tx1"/>
                </a:solidFill>
                <a:effectLst/>
                <a:latin typeface="Arial" panose="020B0604020202020204" pitchFamily="34" charset="0"/>
                <a:ea typeface="+mn-ea"/>
                <a:cs typeface="Arial" panose="020B0604020202020204" pitchFamily="34" charset="0"/>
              </a:rPr>
              <a:t> ISSN 2030-2762 / ISSN 2030-3106 online</a:t>
            </a:r>
          </a:p>
          <a:p>
            <a:r>
              <a:rPr lang="en-AU" sz="1000" b="0" i="0" kern="1200" dirty="0" smtClean="0">
                <a:solidFill>
                  <a:schemeClr val="tx1"/>
                </a:solidFill>
                <a:effectLst/>
                <a:latin typeface="Arial" panose="020B0604020202020204" pitchFamily="34" charset="0"/>
                <a:ea typeface="+mn-ea"/>
                <a:cs typeface="Arial" panose="020B0604020202020204" pitchFamily="34" charset="0"/>
              </a:rPr>
              <a:t/>
            </a:r>
            <a:br>
              <a:rPr lang="en-AU" sz="1000" b="0" i="0" kern="1200" dirty="0" smtClean="0">
                <a:solidFill>
                  <a:schemeClr val="tx1"/>
                </a:solidFill>
                <a:effectLst/>
                <a:latin typeface="Arial" panose="020B0604020202020204" pitchFamily="34" charset="0"/>
                <a:ea typeface="+mn-ea"/>
                <a:cs typeface="Arial" panose="020B0604020202020204" pitchFamily="34" charset="0"/>
              </a:rPr>
            </a:br>
            <a:r>
              <a:rPr lang="en-AU" sz="1000" b="0" i="0" kern="1200" dirty="0" smtClean="0">
                <a:solidFill>
                  <a:schemeClr val="tx1"/>
                </a:solidFill>
                <a:effectLst/>
                <a:latin typeface="Arial" panose="020B0604020202020204" pitchFamily="34" charset="0"/>
                <a:ea typeface="+mn-ea"/>
                <a:cs typeface="Arial" panose="020B0604020202020204" pitchFamily="34" charset="0"/>
              </a:rPr>
              <a:t>There is an opportunity and a need for change in the way rough sleepers are assisted. The study upon which this article is based synthesises the evidence base on what works to meet the housing needs of rough sleepers, and it points towards the key underpinning principles which appear to improve the likelihood of success:</a:t>
            </a:r>
          </a:p>
          <a:p>
            <a:endParaRPr lang="en-AU" sz="1000" b="0" i="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AU" sz="1000" b="0" i="0" kern="1200" dirty="0" smtClean="0">
                <a:solidFill>
                  <a:schemeClr val="tx1"/>
                </a:solidFill>
                <a:effectLst/>
                <a:latin typeface="Arial" panose="020B0604020202020204" pitchFamily="34" charset="0"/>
                <a:ea typeface="+mn-ea"/>
                <a:cs typeface="Arial" panose="020B0604020202020204" pitchFamily="34" charset="0"/>
              </a:rPr>
              <a:t>be housing-led, </a:t>
            </a:r>
          </a:p>
          <a:p>
            <a:pPr marL="171450" indent="-171450">
              <a:buFont typeface="Arial" panose="020B0604020202020204" pitchFamily="34" charset="0"/>
              <a:buChar char="•"/>
            </a:pPr>
            <a:r>
              <a:rPr lang="en-AU" sz="1000" b="0" i="0" kern="1200" dirty="0" smtClean="0">
                <a:solidFill>
                  <a:schemeClr val="tx1"/>
                </a:solidFill>
                <a:effectLst/>
                <a:latin typeface="Arial" panose="020B0604020202020204" pitchFamily="34" charset="0"/>
                <a:ea typeface="+mn-ea"/>
                <a:cs typeface="Arial" panose="020B0604020202020204" pitchFamily="34" charset="0"/>
              </a:rPr>
              <a:t>offer person-centred support and choice, </a:t>
            </a:r>
          </a:p>
          <a:p>
            <a:pPr marL="171450" indent="-171450">
              <a:buFont typeface="Arial" panose="020B0604020202020204" pitchFamily="34" charset="0"/>
              <a:buChar char="•"/>
            </a:pPr>
            <a:r>
              <a:rPr lang="en-AU" sz="1000" b="0" i="0" kern="1200" dirty="0" smtClean="0">
                <a:solidFill>
                  <a:schemeClr val="tx1"/>
                </a:solidFill>
                <a:effectLst/>
                <a:latin typeface="Arial" panose="020B0604020202020204" pitchFamily="34" charset="0"/>
                <a:ea typeface="+mn-ea"/>
                <a:cs typeface="Arial" panose="020B0604020202020204" pitchFamily="34" charset="0"/>
              </a:rPr>
              <a:t>take swift action, </a:t>
            </a:r>
          </a:p>
          <a:p>
            <a:pPr marL="171450" indent="-171450">
              <a:buFont typeface="Arial" panose="020B0604020202020204" pitchFamily="34" charset="0"/>
              <a:buChar char="•"/>
            </a:pPr>
            <a:r>
              <a:rPr lang="en-AU" sz="1000" b="0" i="0" kern="1200" dirty="0" smtClean="0">
                <a:solidFill>
                  <a:schemeClr val="tx1"/>
                </a:solidFill>
                <a:effectLst/>
                <a:latin typeface="Arial" panose="020B0604020202020204" pitchFamily="34" charset="0"/>
                <a:ea typeface="+mn-ea"/>
                <a:cs typeface="Arial" panose="020B0604020202020204" pitchFamily="34" charset="0"/>
              </a:rPr>
              <a:t>employ assertive outreach leading to a suitable accommodation offer, </a:t>
            </a:r>
          </a:p>
          <a:p>
            <a:pPr marL="171450" indent="-171450">
              <a:buFont typeface="Arial" panose="020B0604020202020204" pitchFamily="34" charset="0"/>
              <a:buChar char="•"/>
            </a:pPr>
            <a:r>
              <a:rPr lang="en-AU" sz="1000" b="0" i="0" kern="1200" dirty="0" smtClean="0">
                <a:solidFill>
                  <a:schemeClr val="tx1"/>
                </a:solidFill>
                <a:effectLst/>
                <a:latin typeface="Arial" panose="020B0604020202020204" pitchFamily="34" charset="0"/>
                <a:ea typeface="+mn-ea"/>
                <a:cs typeface="Arial" panose="020B0604020202020204" pitchFamily="34" charset="0"/>
              </a:rPr>
              <a:t>ensure services address wider support needs, </a:t>
            </a:r>
          </a:p>
          <a:p>
            <a:pPr marL="171450" indent="-171450">
              <a:buFont typeface="Arial" panose="020B0604020202020204" pitchFamily="34" charset="0"/>
              <a:buChar char="•"/>
            </a:pPr>
            <a:r>
              <a:rPr lang="en-AU" sz="1000" b="0" i="0" kern="1200" dirty="0" smtClean="0">
                <a:solidFill>
                  <a:schemeClr val="tx1"/>
                </a:solidFill>
                <a:effectLst/>
                <a:latin typeface="Arial" panose="020B0604020202020204" pitchFamily="34" charset="0"/>
                <a:ea typeface="+mn-ea"/>
                <a:cs typeface="Arial" panose="020B0604020202020204" pitchFamily="34" charset="0"/>
              </a:rPr>
              <a:t>and collaborate effectively between agencies and across sectors.</a:t>
            </a:r>
          </a:p>
          <a:p>
            <a:r>
              <a:rPr lang="en-AU" sz="1000" b="0" i="0" kern="1200" dirty="0" smtClean="0">
                <a:solidFill>
                  <a:schemeClr val="tx1"/>
                </a:solidFill>
                <a:effectLst/>
                <a:latin typeface="Arial" panose="020B0604020202020204" pitchFamily="34" charset="0"/>
                <a:ea typeface="+mn-ea"/>
                <a:cs typeface="Arial" panose="020B0604020202020204" pitchFamily="34" charset="0"/>
              </a:rPr>
              <a:t/>
            </a:r>
            <a:br>
              <a:rPr lang="en-AU" sz="1000" b="0" i="0" kern="1200" dirty="0" smtClean="0">
                <a:solidFill>
                  <a:schemeClr val="tx1"/>
                </a:solidFill>
                <a:effectLst/>
                <a:latin typeface="Arial" panose="020B0604020202020204" pitchFamily="34" charset="0"/>
                <a:ea typeface="+mn-ea"/>
                <a:cs typeface="Arial" panose="020B0604020202020204" pitchFamily="34" charset="0"/>
              </a:rPr>
            </a:br>
            <a:r>
              <a:rPr lang="en-AU" sz="1000" b="0" i="0" kern="1200" dirty="0" smtClean="0">
                <a:solidFill>
                  <a:schemeClr val="tx1"/>
                </a:solidFill>
                <a:effectLst/>
                <a:latin typeface="Arial" panose="020B0604020202020204" pitchFamily="34" charset="0"/>
                <a:ea typeface="+mn-ea"/>
                <a:cs typeface="Arial" panose="020B0604020202020204" pitchFamily="34" charset="0"/>
              </a:rPr>
              <a:t>We recommend that these principles should underpin strategies to address homelessness across the developed world. </a:t>
            </a:r>
          </a:p>
          <a:p>
            <a:endParaRPr lang="en-AU" sz="1000" b="0" i="0" kern="1200" dirty="0" smtClean="0">
              <a:solidFill>
                <a:schemeClr val="tx1"/>
              </a:solidFill>
              <a:effectLst/>
              <a:latin typeface="Arial" panose="020B0604020202020204" pitchFamily="34" charset="0"/>
              <a:ea typeface="+mn-ea"/>
              <a:cs typeface="Arial" panose="020B0604020202020204" pitchFamily="34" charset="0"/>
            </a:endParaRPr>
          </a:p>
          <a:p>
            <a:r>
              <a:rPr lang="en-AU" sz="1000" b="1" i="0" kern="1200" dirty="0" smtClean="0">
                <a:solidFill>
                  <a:schemeClr val="tx1"/>
                </a:solidFill>
                <a:effectLst/>
                <a:latin typeface="Arial" panose="020B0604020202020204" pitchFamily="34" charset="0"/>
                <a:ea typeface="+mn-ea"/>
                <a:cs typeface="Arial" panose="020B0604020202020204" pitchFamily="34" charset="0"/>
              </a:rPr>
              <a:t>However, we also identified seven reasons why those responding to street homelessness so often fail to adopt interventions that work</a:t>
            </a:r>
            <a:r>
              <a:rPr lang="en-AU" sz="1000" b="0" i="0" kern="1200" dirty="0" smtClean="0">
                <a:solidFill>
                  <a:schemeClr val="tx1"/>
                </a:solidFill>
                <a:effectLst/>
                <a:latin typeface="Arial" panose="020B0604020202020204" pitchFamily="34" charset="0"/>
                <a:ea typeface="+mn-ea"/>
                <a:cs typeface="Arial" panose="020B0604020202020204" pitchFamily="34" charset="0"/>
              </a:rPr>
              <a:t>. </a:t>
            </a:r>
          </a:p>
          <a:p>
            <a:endParaRPr lang="en-AU" sz="1000" b="0" i="0" kern="1200" dirty="0" smtClean="0">
              <a:solidFill>
                <a:schemeClr val="tx1"/>
              </a:solidFill>
              <a:effectLst/>
              <a:latin typeface="Arial" panose="020B0604020202020204" pitchFamily="34" charset="0"/>
              <a:ea typeface="+mn-ea"/>
              <a:cs typeface="Arial" panose="020B0604020202020204" pitchFamily="34" charset="0"/>
            </a:endParaRPr>
          </a:p>
          <a:p>
            <a:r>
              <a:rPr lang="en-AU" sz="1000" b="0" i="0" kern="1200" dirty="0" smtClean="0">
                <a:solidFill>
                  <a:schemeClr val="tx1"/>
                </a:solidFill>
                <a:effectLst/>
                <a:latin typeface="Arial" panose="020B0604020202020204" pitchFamily="34" charset="0"/>
                <a:ea typeface="+mn-ea"/>
                <a:cs typeface="Arial" panose="020B0604020202020204" pitchFamily="34" charset="0"/>
              </a:rPr>
              <a:t>If we are to end homelessness then we must address: </a:t>
            </a:r>
          </a:p>
          <a:p>
            <a:pPr marL="228600" indent="-228600">
              <a:buFont typeface="+mj-lt"/>
              <a:buAutoNum type="arabicPeriod"/>
            </a:pPr>
            <a:r>
              <a:rPr lang="en-AU" sz="1000" b="0" i="0" kern="1200" dirty="0" smtClean="0">
                <a:solidFill>
                  <a:schemeClr val="tx1"/>
                </a:solidFill>
                <a:effectLst/>
                <a:latin typeface="Arial" panose="020B0604020202020204" pitchFamily="34" charset="0"/>
                <a:ea typeface="+mn-ea"/>
                <a:cs typeface="Arial" panose="020B0604020202020204" pitchFamily="34" charset="0"/>
              </a:rPr>
              <a:t>the lack of settled accommodation, </a:t>
            </a:r>
          </a:p>
          <a:p>
            <a:pPr marL="228600" indent="-228600">
              <a:buFont typeface="+mj-lt"/>
              <a:buAutoNum type="arabicPeriod"/>
            </a:pPr>
            <a:r>
              <a:rPr lang="en-AU" sz="1000" b="0" i="0" kern="1200" dirty="0" smtClean="0">
                <a:solidFill>
                  <a:schemeClr val="tx1"/>
                </a:solidFill>
                <a:effectLst/>
                <a:latin typeface="Arial" panose="020B0604020202020204" pitchFamily="34" charset="0"/>
                <a:ea typeface="+mn-ea"/>
                <a:cs typeface="Arial" panose="020B0604020202020204" pitchFamily="34" charset="0"/>
              </a:rPr>
              <a:t>funding challenges, </a:t>
            </a:r>
          </a:p>
          <a:p>
            <a:pPr marL="228600" indent="-228600">
              <a:buFont typeface="+mj-lt"/>
              <a:buAutoNum type="arabicPeriod"/>
            </a:pPr>
            <a:r>
              <a:rPr lang="en-AU" sz="1000" b="0" i="0" kern="1200" dirty="0" smtClean="0">
                <a:solidFill>
                  <a:schemeClr val="tx1"/>
                </a:solidFill>
                <a:effectLst/>
                <a:latin typeface="Arial" panose="020B0604020202020204" pitchFamily="34" charset="0"/>
                <a:ea typeface="+mn-ea"/>
                <a:cs typeface="Arial" panose="020B0604020202020204" pitchFamily="34" charset="0"/>
              </a:rPr>
              <a:t>ineffective collaboration and commissioning, </a:t>
            </a:r>
          </a:p>
          <a:p>
            <a:pPr marL="228600" indent="-228600">
              <a:buFont typeface="+mj-lt"/>
              <a:buAutoNum type="arabicPeriod"/>
            </a:pPr>
            <a:r>
              <a:rPr lang="en-AU" sz="1000" b="0" i="0" kern="1200" dirty="0" smtClean="0">
                <a:solidFill>
                  <a:schemeClr val="tx1"/>
                </a:solidFill>
                <a:effectLst/>
                <a:latin typeface="Arial" panose="020B0604020202020204" pitchFamily="34" charset="0"/>
                <a:ea typeface="+mn-ea"/>
                <a:cs typeface="Arial" panose="020B0604020202020204" pitchFamily="34" charset="0"/>
              </a:rPr>
              <a:t>the needs of different subgroups, </a:t>
            </a:r>
          </a:p>
          <a:p>
            <a:pPr marL="228600" indent="-228600">
              <a:buFont typeface="+mj-lt"/>
              <a:buAutoNum type="arabicPeriod"/>
            </a:pPr>
            <a:r>
              <a:rPr lang="en-AU" sz="1000" b="0" i="0" kern="1200" dirty="0" smtClean="0">
                <a:solidFill>
                  <a:schemeClr val="tx1"/>
                </a:solidFill>
                <a:effectLst/>
                <a:latin typeface="Arial" panose="020B0604020202020204" pitchFamily="34" charset="0"/>
                <a:ea typeface="+mn-ea"/>
                <a:cs typeface="Arial" panose="020B0604020202020204" pitchFamily="34" charset="0"/>
              </a:rPr>
              <a:t>ineligibility of some people for publicly funded support, </a:t>
            </a:r>
          </a:p>
          <a:p>
            <a:pPr marL="228600" indent="-228600">
              <a:buFont typeface="+mj-lt"/>
              <a:buAutoNum type="arabicPeriod"/>
            </a:pPr>
            <a:r>
              <a:rPr lang="en-AU" sz="1000" b="0" i="0" kern="1200" dirty="0" smtClean="0">
                <a:solidFill>
                  <a:schemeClr val="tx1"/>
                </a:solidFill>
                <a:effectLst/>
                <a:latin typeface="Arial" panose="020B0604020202020204" pitchFamily="34" charset="0"/>
                <a:ea typeface="+mn-ea"/>
                <a:cs typeface="Arial" panose="020B0604020202020204" pitchFamily="34" charset="0"/>
              </a:rPr>
              <a:t>overly bureaucratic processes, </a:t>
            </a:r>
          </a:p>
          <a:p>
            <a:r>
              <a:rPr lang="en-AU" sz="1000" b="0" i="0" kern="1200" dirty="0" smtClean="0">
                <a:solidFill>
                  <a:schemeClr val="tx1"/>
                </a:solidFill>
                <a:effectLst/>
                <a:latin typeface="Arial" panose="020B0604020202020204" pitchFamily="34" charset="0"/>
                <a:ea typeface="+mn-ea"/>
                <a:cs typeface="Arial" panose="020B0604020202020204" pitchFamily="34" charset="0"/>
              </a:rPr>
              <a:t/>
            </a:r>
            <a:br>
              <a:rPr lang="en-AU" sz="1000" b="0" i="0" kern="1200" dirty="0" smtClean="0">
                <a:solidFill>
                  <a:schemeClr val="tx1"/>
                </a:solidFill>
                <a:effectLst/>
                <a:latin typeface="Arial" panose="020B0604020202020204" pitchFamily="34" charset="0"/>
                <a:ea typeface="+mn-ea"/>
                <a:cs typeface="Arial" panose="020B0604020202020204" pitchFamily="34" charset="0"/>
              </a:rPr>
            </a:br>
            <a:r>
              <a:rPr lang="en-AU" sz="1000" b="0" i="0" kern="1200" dirty="0" smtClean="0">
                <a:solidFill>
                  <a:schemeClr val="tx1"/>
                </a:solidFill>
                <a:effectLst/>
                <a:latin typeface="Arial" panose="020B0604020202020204" pitchFamily="34" charset="0"/>
                <a:ea typeface="+mn-ea"/>
                <a:cs typeface="Arial" panose="020B0604020202020204" pitchFamily="34" charset="0"/>
              </a:rPr>
              <a:t>and perhaps most importantly, </a:t>
            </a:r>
          </a:p>
          <a:p>
            <a:r>
              <a:rPr lang="en-AU" sz="1000" b="0" i="0" kern="1200" dirty="0" smtClean="0">
                <a:solidFill>
                  <a:schemeClr val="tx1"/>
                </a:solidFill>
                <a:effectLst/>
                <a:latin typeface="Arial" panose="020B0604020202020204" pitchFamily="34" charset="0"/>
                <a:ea typeface="+mn-ea"/>
                <a:cs typeface="Arial" panose="020B0604020202020204" pitchFamily="34" charset="0"/>
              </a:rPr>
              <a:t/>
            </a:r>
            <a:br>
              <a:rPr lang="en-AU" sz="1000" b="0" i="0" kern="1200" dirty="0" smtClean="0">
                <a:solidFill>
                  <a:schemeClr val="tx1"/>
                </a:solidFill>
                <a:effectLst/>
                <a:latin typeface="Arial" panose="020B0604020202020204" pitchFamily="34" charset="0"/>
                <a:ea typeface="+mn-ea"/>
                <a:cs typeface="Arial" panose="020B0604020202020204" pitchFamily="34" charset="0"/>
              </a:rPr>
            </a:br>
            <a:endParaRPr lang="en-AU" sz="1000" b="0" i="0" kern="1200" dirty="0" smtClean="0">
              <a:solidFill>
                <a:schemeClr val="tx1"/>
              </a:solidFill>
              <a:effectLst/>
              <a:latin typeface="Arial" panose="020B0604020202020204" pitchFamily="34" charset="0"/>
              <a:ea typeface="+mn-ea"/>
              <a:cs typeface="Arial" panose="020B0604020202020204" pitchFamily="34" charset="0"/>
            </a:endParaRPr>
          </a:p>
          <a:p>
            <a:r>
              <a:rPr lang="en-AU" sz="1000" b="0" i="0" kern="1200" dirty="0" smtClean="0">
                <a:solidFill>
                  <a:schemeClr val="tx1"/>
                </a:solidFill>
                <a:effectLst/>
                <a:latin typeface="Arial" panose="020B0604020202020204" pitchFamily="34" charset="0"/>
                <a:ea typeface="+mn-ea"/>
                <a:cs typeface="Arial" panose="020B0604020202020204" pitchFamily="34" charset="0"/>
              </a:rPr>
              <a:t>7. a lack of political will at different levels of government.</a:t>
            </a:r>
          </a:p>
          <a:p>
            <a:endParaRPr lang="en-AU" dirty="0"/>
          </a:p>
        </p:txBody>
      </p:sp>
      <p:sp>
        <p:nvSpPr>
          <p:cNvPr id="4" name="Slide Number Placeholder 3"/>
          <p:cNvSpPr>
            <a:spLocks noGrp="1"/>
          </p:cNvSpPr>
          <p:nvPr>
            <p:ph type="sldNum" sz="quarter" idx="10"/>
          </p:nvPr>
        </p:nvSpPr>
        <p:spPr/>
        <p:txBody>
          <a:bodyPr/>
          <a:lstStyle/>
          <a:p>
            <a:fld id="{085392E4-E279-45D2-BEF4-3A0B47D46689}" type="slidenum">
              <a:rPr lang="en-AU" smtClean="0"/>
              <a:t>4</a:t>
            </a:fld>
            <a:endParaRPr lang="en-AU" dirty="0"/>
          </a:p>
        </p:txBody>
      </p:sp>
    </p:spTree>
    <p:extLst>
      <p:ext uri="{BB962C8B-B14F-4D97-AF65-F5344CB8AC3E}">
        <p14:creationId xmlns:p14="http://schemas.microsoft.com/office/powerpoint/2010/main" val="231011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85392E4-E279-45D2-BEF4-3A0B47D46689}" type="slidenum">
              <a:rPr lang="en-AU" smtClean="0"/>
              <a:t>18</a:t>
            </a:fld>
            <a:endParaRPr lang="en-AU" dirty="0"/>
          </a:p>
        </p:txBody>
      </p:sp>
    </p:spTree>
    <p:extLst>
      <p:ext uri="{BB962C8B-B14F-4D97-AF65-F5344CB8AC3E}">
        <p14:creationId xmlns:p14="http://schemas.microsoft.com/office/powerpoint/2010/main" val="2994180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85392E4-E279-45D2-BEF4-3A0B47D46689}" type="slidenum">
              <a:rPr lang="en-AU" smtClean="0"/>
              <a:t>20</a:t>
            </a:fld>
            <a:endParaRPr lang="en-AU" dirty="0"/>
          </a:p>
        </p:txBody>
      </p:sp>
    </p:spTree>
    <p:extLst>
      <p:ext uri="{BB962C8B-B14F-4D97-AF65-F5344CB8AC3E}">
        <p14:creationId xmlns:p14="http://schemas.microsoft.com/office/powerpoint/2010/main" val="1046578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tx1"/>
                </a:solidFill>
                <a:effectLst/>
                <a:latin typeface="+mn-lt"/>
                <a:ea typeface="+mn-ea"/>
                <a:cs typeface="+mn-cs"/>
              </a:rPr>
              <a:t>Mutually Reinforcing Activities now changed to identifying high value leverage points and possibly loose/tight working relationships:</a:t>
            </a:r>
            <a:r>
              <a:rPr lang="en-AU" sz="1200" kern="1200" dirty="0" smtClean="0">
                <a:solidFill>
                  <a:schemeClr val="tx1"/>
                </a:solidFill>
                <a:effectLst/>
                <a:latin typeface="+mn-lt"/>
                <a:ea typeface="+mn-ea"/>
                <a:cs typeface="+mn-cs"/>
              </a:rPr>
              <a:t> cooperation is not the be all and end all. CI participants must see beyond collaboration and instead focus on strategies that focus on “high leverage” opportunities for change. They must commit to a systemic reading of the complex systems they are trying to change, and to making a realistic assessment of where local actors have the knowledge, networks, and resources to make a difference. </a:t>
            </a:r>
          </a:p>
          <a:p>
            <a:endParaRPr lang="en-AU" dirty="0"/>
          </a:p>
        </p:txBody>
      </p:sp>
      <p:sp>
        <p:nvSpPr>
          <p:cNvPr id="4" name="Slide Number Placeholder 3"/>
          <p:cNvSpPr>
            <a:spLocks noGrp="1"/>
          </p:cNvSpPr>
          <p:nvPr>
            <p:ph type="sldNum" sz="quarter" idx="10"/>
          </p:nvPr>
        </p:nvSpPr>
        <p:spPr/>
        <p:txBody>
          <a:bodyPr/>
          <a:lstStyle/>
          <a:p>
            <a:fld id="{085392E4-E279-45D2-BEF4-3A0B47D46689}" type="slidenum">
              <a:rPr lang="en-AU" smtClean="0"/>
              <a:t>22</a:t>
            </a:fld>
            <a:endParaRPr lang="en-AU" dirty="0"/>
          </a:p>
        </p:txBody>
      </p:sp>
    </p:spTree>
    <p:extLst>
      <p:ext uri="{BB962C8B-B14F-4D97-AF65-F5344CB8AC3E}">
        <p14:creationId xmlns:p14="http://schemas.microsoft.com/office/powerpoint/2010/main" val="3444485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tx1"/>
                </a:solidFill>
                <a:effectLst/>
                <a:latin typeface="+mn-lt"/>
                <a:ea typeface="+mn-ea"/>
                <a:cs typeface="+mn-cs"/>
              </a:rPr>
              <a:t>Mutually Reinforcing Activities now changed to identifying high value leverage points and possibly loose/tight working relationships:</a:t>
            </a:r>
            <a:r>
              <a:rPr lang="en-AU" sz="1200" kern="1200" dirty="0" smtClean="0">
                <a:solidFill>
                  <a:schemeClr val="tx1"/>
                </a:solidFill>
                <a:effectLst/>
                <a:latin typeface="+mn-lt"/>
                <a:ea typeface="+mn-ea"/>
                <a:cs typeface="+mn-cs"/>
              </a:rPr>
              <a:t> cooperation is not the be all and end all. CI participants must see beyond collaboration and instead focus on strategies that focus on “high leverage” opportunities for change. They must commit to a systemic reading of the complex systems they are trying to change, and to making a realistic assessment of where local actors have the knowledge, networks, and resources to make a difference. </a:t>
            </a:r>
          </a:p>
          <a:p>
            <a:endParaRPr lang="en-AU" dirty="0"/>
          </a:p>
        </p:txBody>
      </p:sp>
      <p:sp>
        <p:nvSpPr>
          <p:cNvPr id="4" name="Slide Number Placeholder 3"/>
          <p:cNvSpPr>
            <a:spLocks noGrp="1"/>
          </p:cNvSpPr>
          <p:nvPr>
            <p:ph type="sldNum" sz="quarter" idx="10"/>
          </p:nvPr>
        </p:nvSpPr>
        <p:spPr/>
        <p:txBody>
          <a:bodyPr/>
          <a:lstStyle/>
          <a:p>
            <a:fld id="{085392E4-E279-45D2-BEF4-3A0B47D46689}" type="slidenum">
              <a:rPr lang="en-AU" smtClean="0"/>
              <a:t>10</a:t>
            </a:fld>
            <a:endParaRPr lang="en-AU" dirty="0"/>
          </a:p>
        </p:txBody>
      </p:sp>
    </p:spTree>
    <p:extLst>
      <p:ext uri="{BB962C8B-B14F-4D97-AF65-F5344CB8AC3E}">
        <p14:creationId xmlns:p14="http://schemas.microsoft.com/office/powerpoint/2010/main" val="819907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85392E4-E279-45D2-BEF4-3A0B47D46689}" type="slidenum">
              <a:rPr lang="en-AU" smtClean="0"/>
              <a:t>11</a:t>
            </a:fld>
            <a:endParaRPr lang="en-AU" dirty="0"/>
          </a:p>
        </p:txBody>
      </p:sp>
    </p:spTree>
    <p:extLst>
      <p:ext uri="{BB962C8B-B14F-4D97-AF65-F5344CB8AC3E}">
        <p14:creationId xmlns:p14="http://schemas.microsoft.com/office/powerpoint/2010/main" val="887085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85392E4-E279-45D2-BEF4-3A0B47D46689}" type="slidenum">
              <a:rPr lang="en-AU" smtClean="0"/>
              <a:t>12</a:t>
            </a:fld>
            <a:endParaRPr lang="en-AU" dirty="0"/>
          </a:p>
        </p:txBody>
      </p:sp>
    </p:spTree>
    <p:extLst>
      <p:ext uri="{BB962C8B-B14F-4D97-AF65-F5344CB8AC3E}">
        <p14:creationId xmlns:p14="http://schemas.microsoft.com/office/powerpoint/2010/main" val="987324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85392E4-E279-45D2-BEF4-3A0B47D46689}" type="slidenum">
              <a:rPr lang="en-AU" smtClean="0"/>
              <a:t>13</a:t>
            </a:fld>
            <a:endParaRPr lang="en-AU" dirty="0"/>
          </a:p>
        </p:txBody>
      </p:sp>
    </p:spTree>
    <p:extLst>
      <p:ext uri="{BB962C8B-B14F-4D97-AF65-F5344CB8AC3E}">
        <p14:creationId xmlns:p14="http://schemas.microsoft.com/office/powerpoint/2010/main" val="3522478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85392E4-E279-45D2-BEF4-3A0B47D46689}" type="slidenum">
              <a:rPr lang="en-AU" smtClean="0"/>
              <a:t>14</a:t>
            </a:fld>
            <a:endParaRPr lang="en-AU" dirty="0"/>
          </a:p>
        </p:txBody>
      </p:sp>
    </p:spTree>
    <p:extLst>
      <p:ext uri="{BB962C8B-B14F-4D97-AF65-F5344CB8AC3E}">
        <p14:creationId xmlns:p14="http://schemas.microsoft.com/office/powerpoint/2010/main" val="3522478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85392E4-E279-45D2-BEF4-3A0B47D46689}" type="slidenum">
              <a:rPr lang="en-AU" smtClean="0"/>
              <a:t>15</a:t>
            </a:fld>
            <a:endParaRPr lang="en-AU" dirty="0"/>
          </a:p>
        </p:txBody>
      </p:sp>
    </p:spTree>
    <p:extLst>
      <p:ext uri="{BB962C8B-B14F-4D97-AF65-F5344CB8AC3E}">
        <p14:creationId xmlns:p14="http://schemas.microsoft.com/office/powerpoint/2010/main" val="33078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85392E4-E279-45D2-BEF4-3A0B47D46689}" type="slidenum">
              <a:rPr lang="en-AU" smtClean="0"/>
              <a:t>16</a:t>
            </a:fld>
            <a:endParaRPr lang="en-AU" dirty="0"/>
          </a:p>
        </p:txBody>
      </p:sp>
    </p:spTree>
    <p:extLst>
      <p:ext uri="{BB962C8B-B14F-4D97-AF65-F5344CB8AC3E}">
        <p14:creationId xmlns:p14="http://schemas.microsoft.com/office/powerpoint/2010/main" val="902744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85392E4-E279-45D2-BEF4-3A0B47D46689}" type="slidenum">
              <a:rPr lang="en-AU" smtClean="0"/>
              <a:t>17</a:t>
            </a:fld>
            <a:endParaRPr lang="en-AU" dirty="0"/>
          </a:p>
        </p:txBody>
      </p:sp>
    </p:spTree>
    <p:extLst>
      <p:ext uri="{BB962C8B-B14F-4D97-AF65-F5344CB8AC3E}">
        <p14:creationId xmlns:p14="http://schemas.microsoft.com/office/powerpoint/2010/main" val="2923856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67E6EF-E474-2F46-AF8D-C0A8C3AB39E8}" type="datetimeFigureOut">
              <a:rPr lang="en-US" smtClean="0"/>
              <a:t>7/23/2019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190B8E-799D-D448-9C9F-5F8A9655ED0E}" type="slidenum">
              <a:rPr lang="en-US" smtClean="0"/>
              <a:t>‹#›</a:t>
            </a:fld>
            <a:endParaRPr lang="en-US" dirty="0"/>
          </a:p>
        </p:txBody>
      </p:sp>
    </p:spTree>
    <p:extLst>
      <p:ext uri="{BB962C8B-B14F-4D97-AF65-F5344CB8AC3E}">
        <p14:creationId xmlns:p14="http://schemas.microsoft.com/office/powerpoint/2010/main" val="225431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67E6EF-E474-2F46-AF8D-C0A8C3AB39E8}" type="datetimeFigureOut">
              <a:rPr lang="en-US" smtClean="0"/>
              <a:t>7/23/2019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190B8E-799D-D448-9C9F-5F8A9655ED0E}" type="slidenum">
              <a:rPr lang="en-US" smtClean="0"/>
              <a:t>‹#›</a:t>
            </a:fld>
            <a:endParaRPr lang="en-US" dirty="0"/>
          </a:p>
        </p:txBody>
      </p:sp>
    </p:spTree>
    <p:extLst>
      <p:ext uri="{BB962C8B-B14F-4D97-AF65-F5344CB8AC3E}">
        <p14:creationId xmlns:p14="http://schemas.microsoft.com/office/powerpoint/2010/main" val="1625792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67E6EF-E474-2F46-AF8D-C0A8C3AB39E8}" type="datetimeFigureOut">
              <a:rPr lang="en-US" smtClean="0"/>
              <a:t>7/23/2019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190B8E-799D-D448-9C9F-5F8A9655ED0E}" type="slidenum">
              <a:rPr lang="en-US" smtClean="0"/>
              <a:t>‹#›</a:t>
            </a:fld>
            <a:endParaRPr lang="en-US" dirty="0"/>
          </a:p>
        </p:txBody>
      </p:sp>
    </p:spTree>
    <p:extLst>
      <p:ext uri="{BB962C8B-B14F-4D97-AF65-F5344CB8AC3E}">
        <p14:creationId xmlns:p14="http://schemas.microsoft.com/office/powerpoint/2010/main" val="3679689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67E6EF-E474-2F46-AF8D-C0A8C3AB39E8}" type="datetimeFigureOut">
              <a:rPr lang="en-US" smtClean="0"/>
              <a:t>7/23/2019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190B8E-799D-D448-9C9F-5F8A9655ED0E}" type="slidenum">
              <a:rPr lang="en-US" smtClean="0"/>
              <a:t>‹#›</a:t>
            </a:fld>
            <a:endParaRPr lang="en-US" dirty="0"/>
          </a:p>
        </p:txBody>
      </p:sp>
    </p:spTree>
    <p:extLst>
      <p:ext uri="{BB962C8B-B14F-4D97-AF65-F5344CB8AC3E}">
        <p14:creationId xmlns:p14="http://schemas.microsoft.com/office/powerpoint/2010/main" val="3564347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67E6EF-E474-2F46-AF8D-C0A8C3AB39E8}" type="datetimeFigureOut">
              <a:rPr lang="en-US" smtClean="0"/>
              <a:t>7/23/2019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190B8E-799D-D448-9C9F-5F8A9655ED0E}" type="slidenum">
              <a:rPr lang="en-US" smtClean="0"/>
              <a:t>‹#›</a:t>
            </a:fld>
            <a:endParaRPr lang="en-US" dirty="0"/>
          </a:p>
        </p:txBody>
      </p:sp>
    </p:spTree>
    <p:extLst>
      <p:ext uri="{BB962C8B-B14F-4D97-AF65-F5344CB8AC3E}">
        <p14:creationId xmlns:p14="http://schemas.microsoft.com/office/powerpoint/2010/main" val="2708243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67E6EF-E474-2F46-AF8D-C0A8C3AB39E8}" type="datetimeFigureOut">
              <a:rPr lang="en-US" smtClean="0"/>
              <a:t>7/23/2019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190B8E-799D-D448-9C9F-5F8A9655ED0E}" type="slidenum">
              <a:rPr lang="en-US" smtClean="0"/>
              <a:t>‹#›</a:t>
            </a:fld>
            <a:endParaRPr lang="en-US" dirty="0"/>
          </a:p>
        </p:txBody>
      </p:sp>
    </p:spTree>
    <p:extLst>
      <p:ext uri="{BB962C8B-B14F-4D97-AF65-F5344CB8AC3E}">
        <p14:creationId xmlns:p14="http://schemas.microsoft.com/office/powerpoint/2010/main" val="2370243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67E6EF-E474-2F46-AF8D-C0A8C3AB39E8}" type="datetimeFigureOut">
              <a:rPr lang="en-US" smtClean="0"/>
              <a:t>7/23/2019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190B8E-799D-D448-9C9F-5F8A9655ED0E}" type="slidenum">
              <a:rPr lang="en-US" smtClean="0"/>
              <a:t>‹#›</a:t>
            </a:fld>
            <a:endParaRPr lang="en-US" dirty="0"/>
          </a:p>
        </p:txBody>
      </p:sp>
    </p:spTree>
    <p:extLst>
      <p:ext uri="{BB962C8B-B14F-4D97-AF65-F5344CB8AC3E}">
        <p14:creationId xmlns:p14="http://schemas.microsoft.com/office/powerpoint/2010/main" val="2876840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67E6EF-E474-2F46-AF8D-C0A8C3AB39E8}" type="datetimeFigureOut">
              <a:rPr lang="en-US" smtClean="0"/>
              <a:t>7/23/2019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190B8E-799D-D448-9C9F-5F8A9655ED0E}" type="slidenum">
              <a:rPr lang="en-US" smtClean="0"/>
              <a:t>‹#›</a:t>
            </a:fld>
            <a:endParaRPr lang="en-US" dirty="0"/>
          </a:p>
        </p:txBody>
      </p:sp>
    </p:spTree>
    <p:extLst>
      <p:ext uri="{BB962C8B-B14F-4D97-AF65-F5344CB8AC3E}">
        <p14:creationId xmlns:p14="http://schemas.microsoft.com/office/powerpoint/2010/main" val="381183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67E6EF-E474-2F46-AF8D-C0A8C3AB39E8}" type="datetimeFigureOut">
              <a:rPr lang="en-US" smtClean="0"/>
              <a:t>7/23/2019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190B8E-799D-D448-9C9F-5F8A9655ED0E}" type="slidenum">
              <a:rPr lang="en-US" smtClean="0"/>
              <a:t>‹#›</a:t>
            </a:fld>
            <a:endParaRPr lang="en-US" dirty="0"/>
          </a:p>
        </p:txBody>
      </p:sp>
    </p:spTree>
    <p:extLst>
      <p:ext uri="{BB962C8B-B14F-4D97-AF65-F5344CB8AC3E}">
        <p14:creationId xmlns:p14="http://schemas.microsoft.com/office/powerpoint/2010/main" val="2726422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67E6EF-E474-2F46-AF8D-C0A8C3AB39E8}" type="datetimeFigureOut">
              <a:rPr lang="en-US" smtClean="0"/>
              <a:t>7/23/2019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190B8E-799D-D448-9C9F-5F8A9655ED0E}" type="slidenum">
              <a:rPr lang="en-US" smtClean="0"/>
              <a:t>‹#›</a:t>
            </a:fld>
            <a:endParaRPr lang="en-US" dirty="0"/>
          </a:p>
        </p:txBody>
      </p:sp>
    </p:spTree>
    <p:extLst>
      <p:ext uri="{BB962C8B-B14F-4D97-AF65-F5344CB8AC3E}">
        <p14:creationId xmlns:p14="http://schemas.microsoft.com/office/powerpoint/2010/main" val="747538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67E6EF-E474-2F46-AF8D-C0A8C3AB39E8}" type="datetimeFigureOut">
              <a:rPr lang="en-US" smtClean="0"/>
              <a:t>7/23/2019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190B8E-799D-D448-9C9F-5F8A9655ED0E}" type="slidenum">
              <a:rPr lang="en-US" smtClean="0"/>
              <a:t>‹#›</a:t>
            </a:fld>
            <a:endParaRPr lang="en-US" dirty="0"/>
          </a:p>
        </p:txBody>
      </p:sp>
    </p:spTree>
    <p:extLst>
      <p:ext uri="{BB962C8B-B14F-4D97-AF65-F5344CB8AC3E}">
        <p14:creationId xmlns:p14="http://schemas.microsoft.com/office/powerpoint/2010/main" val="4211394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7E6EF-E474-2F46-AF8D-C0A8C3AB39E8}" type="datetimeFigureOut">
              <a:rPr lang="en-US" smtClean="0"/>
              <a:t>7/23/2019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190B8E-799D-D448-9C9F-5F8A9655ED0E}" type="slidenum">
              <a:rPr lang="en-US" smtClean="0"/>
              <a:t>‹#›</a:t>
            </a:fld>
            <a:endParaRPr lang="en-US" dirty="0"/>
          </a:p>
        </p:txBody>
      </p:sp>
    </p:spTree>
    <p:extLst>
      <p:ext uri="{BB962C8B-B14F-4D97-AF65-F5344CB8AC3E}">
        <p14:creationId xmlns:p14="http://schemas.microsoft.com/office/powerpoint/2010/main" val="403030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blipFill rotWithShape="1">
            <a:blip r:embed="rId2"/>
            <a:stretch>
              <a:fillRect/>
            </a:stretch>
          </a:blipFill>
        </p:spPr>
      </p:pic>
      <p:pic>
        <p:nvPicPr>
          <p:cNvPr id="2" name="Picture 1" descr="LH_PowerPoint_cov.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483339" y="418945"/>
            <a:ext cx="7039920" cy="3010055"/>
          </a:xfrm>
          <a:prstGeom prst="rect">
            <a:avLst/>
          </a:prstGeom>
        </p:spPr>
        <p:txBody>
          <a:bodyPr vert="horz" wrap="square" lIns="0" tIns="0" rIns="0" bIns="0" rtlCol="0" anchor="t" anchorCtr="0">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3600"/>
              </a:spcAft>
            </a:pPr>
            <a:r>
              <a:rPr lang="en-US" sz="4800" dirty="0" smtClean="0">
                <a:solidFill>
                  <a:schemeClr val="bg1"/>
                </a:solidFill>
                <a:latin typeface="Arial" panose="020B0604020202020204" pitchFamily="34" charset="0"/>
                <a:cs typeface="Arial" panose="020B0604020202020204" pitchFamily="34" charset="0"/>
              </a:rPr>
              <a:t>The Functional Zero approach to ending homelessness</a:t>
            </a:r>
          </a:p>
          <a:p>
            <a:pPr algn="l">
              <a:lnSpc>
                <a:spcPct val="90000"/>
              </a:lnSpc>
              <a:spcAft>
                <a:spcPts val="3600"/>
              </a:spcAft>
            </a:pPr>
            <a:r>
              <a:rPr lang="en-US" sz="2000" dirty="0" smtClean="0">
                <a:solidFill>
                  <a:schemeClr val="bg1"/>
                </a:solidFill>
                <a:latin typeface="Arial" panose="020B0604020202020204" pitchFamily="34" charset="0"/>
                <a:cs typeface="Arial" panose="020B0604020202020204" pitchFamily="34" charset="0"/>
              </a:rPr>
              <a:t>Presenter: George Hatvani</a:t>
            </a:r>
            <a:r>
              <a:rPr lang="en-US" sz="2000" dirty="0">
                <a:solidFill>
                  <a:schemeClr val="bg1"/>
                </a:solidFill>
                <a:latin typeface="Arial" panose="020B0604020202020204" pitchFamily="34" charset="0"/>
                <a:cs typeface="Arial" panose="020B0604020202020204" pitchFamily="34" charset="0"/>
              </a:rPr>
              <a:t/>
            </a:r>
            <a:br>
              <a:rPr lang="en-US" sz="2000" dirty="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Date: July 24, 2019</a:t>
            </a:r>
          </a:p>
        </p:txBody>
      </p:sp>
    </p:spTree>
    <p:extLst>
      <p:ext uri="{BB962C8B-B14F-4D97-AF65-F5344CB8AC3E}">
        <p14:creationId xmlns:p14="http://schemas.microsoft.com/office/powerpoint/2010/main" val="129068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401" y="432000"/>
            <a:ext cx="8229600" cy="624595"/>
          </a:xfrm>
        </p:spPr>
        <p:txBody>
          <a:bodyPr lIns="0" tIns="0" rIns="0" bIns="0" anchor="t" anchorCtr="0">
            <a:spAutoFit/>
          </a:bodyPr>
          <a:lstStyle/>
          <a:p>
            <a:pPr algn="l">
              <a:lnSpc>
                <a:spcPct val="110000"/>
              </a:lnSpc>
            </a:pPr>
            <a:r>
              <a:rPr lang="en-US" sz="4000" dirty="0" smtClean="0">
                <a:solidFill>
                  <a:srgbClr val="582C83"/>
                </a:solidFill>
                <a:latin typeface="Arial"/>
              </a:rPr>
              <a:t>Functional Zero: Key elements</a:t>
            </a:r>
            <a:endParaRPr lang="en-US" sz="4000" dirty="0">
              <a:solidFill>
                <a:srgbClr val="582C83"/>
              </a:solidFill>
              <a:latin typeface="Arial"/>
            </a:endParaRPr>
          </a:p>
        </p:txBody>
      </p:sp>
      <p:sp>
        <p:nvSpPr>
          <p:cNvPr id="3" name="Content Placeholder 2"/>
          <p:cNvSpPr>
            <a:spLocks noGrp="1"/>
          </p:cNvSpPr>
          <p:nvPr>
            <p:ph idx="1"/>
          </p:nvPr>
        </p:nvSpPr>
        <p:spPr>
          <a:xfrm>
            <a:off x="482401" y="1249480"/>
            <a:ext cx="8229600" cy="5275290"/>
          </a:xfrm>
        </p:spPr>
        <p:txBody>
          <a:bodyPr lIns="0" tIns="0" rIns="0" bIns="0">
            <a:spAutoFit/>
          </a:bodyPr>
          <a:lstStyle/>
          <a:p>
            <a:pPr marL="0" indent="0">
              <a:lnSpc>
                <a:spcPct val="120000"/>
              </a:lnSpc>
              <a:spcBef>
                <a:spcPts val="600"/>
              </a:spcBef>
              <a:spcAft>
                <a:spcPts val="600"/>
              </a:spcAft>
              <a:buNone/>
            </a:pPr>
            <a:r>
              <a:rPr lang="en-US" sz="2000" b="1" dirty="0" smtClean="0">
                <a:solidFill>
                  <a:srgbClr val="2C2A29"/>
                </a:solidFill>
                <a:latin typeface="Arial" panose="020B0604020202020204" pitchFamily="34" charset="0"/>
                <a:cs typeface="Arial" panose="020B0604020202020204" pitchFamily="34" charset="0"/>
              </a:rPr>
              <a:t>1. Collective impact approach (updated in recent times</a:t>
            </a:r>
          </a:p>
          <a:p>
            <a:pPr marL="857250" lvl="1" indent="-457200">
              <a:buFont typeface="+mj-lt"/>
              <a:buAutoNum type="arabicPeriod"/>
            </a:pPr>
            <a:r>
              <a:rPr lang="en-AU" sz="1600" dirty="0">
                <a:latin typeface="Arial" panose="020B0604020202020204" pitchFamily="34" charset="0"/>
                <a:cs typeface="Arial" panose="020B0604020202020204" pitchFamily="34" charset="0"/>
              </a:rPr>
              <a:t>Common </a:t>
            </a:r>
            <a:r>
              <a:rPr lang="en-AU" sz="1600" dirty="0" smtClean="0">
                <a:latin typeface="Arial" panose="020B0604020202020204" pitchFamily="34" charset="0"/>
                <a:cs typeface="Arial" panose="020B0604020202020204" pitchFamily="34" charset="0"/>
              </a:rPr>
              <a:t>Agenda/Shared Aspirations</a:t>
            </a:r>
            <a:endParaRPr lang="en-AU" sz="1600" dirty="0">
              <a:latin typeface="Arial" panose="020B0604020202020204" pitchFamily="34" charset="0"/>
              <a:cs typeface="Arial" panose="020B0604020202020204" pitchFamily="34" charset="0"/>
            </a:endParaRPr>
          </a:p>
          <a:p>
            <a:pPr marL="857250" lvl="1" indent="-457200">
              <a:buFont typeface="+mj-lt"/>
              <a:buAutoNum type="arabicPeriod"/>
            </a:pPr>
            <a:r>
              <a:rPr lang="en-AU" sz="1600" dirty="0">
                <a:latin typeface="Arial" panose="020B0604020202020204" pitchFamily="34" charset="0"/>
                <a:cs typeface="Arial" panose="020B0604020202020204" pitchFamily="34" charset="0"/>
              </a:rPr>
              <a:t>Shared </a:t>
            </a:r>
            <a:r>
              <a:rPr lang="en-AU" sz="1600" dirty="0" smtClean="0">
                <a:latin typeface="Arial" panose="020B0604020202020204" pitchFamily="34" charset="0"/>
                <a:cs typeface="Arial" panose="020B0604020202020204" pitchFamily="34" charset="0"/>
              </a:rPr>
              <a:t>Measurement as part of overarching strategic learning approach</a:t>
            </a:r>
            <a:endParaRPr lang="en-AU" sz="1600" dirty="0">
              <a:latin typeface="Arial" panose="020B0604020202020204" pitchFamily="34" charset="0"/>
              <a:cs typeface="Arial" panose="020B0604020202020204" pitchFamily="34" charset="0"/>
            </a:endParaRPr>
          </a:p>
          <a:p>
            <a:pPr marL="857250" lvl="1" indent="-457200">
              <a:buFont typeface="+mj-lt"/>
              <a:buAutoNum type="arabicPeriod"/>
            </a:pPr>
            <a:r>
              <a:rPr lang="en-AU" sz="1600" dirty="0">
                <a:latin typeface="Arial" panose="020B0604020202020204" pitchFamily="34" charset="0"/>
                <a:cs typeface="Arial" panose="020B0604020202020204" pitchFamily="34" charset="0"/>
              </a:rPr>
              <a:t>Mutually Reinforcing </a:t>
            </a:r>
            <a:r>
              <a:rPr lang="en-AU" sz="1600" dirty="0" smtClean="0">
                <a:latin typeface="Arial" panose="020B0604020202020204" pitchFamily="34" charset="0"/>
                <a:cs typeface="Arial" panose="020B0604020202020204" pitchFamily="34" charset="0"/>
              </a:rPr>
              <a:t>Activities</a:t>
            </a:r>
            <a:endParaRPr lang="en-AU" sz="1600" dirty="0">
              <a:latin typeface="Arial" panose="020B0604020202020204" pitchFamily="34" charset="0"/>
              <a:cs typeface="Arial" panose="020B0604020202020204" pitchFamily="34" charset="0"/>
            </a:endParaRPr>
          </a:p>
          <a:p>
            <a:pPr marL="857250" lvl="1" indent="-457200">
              <a:buFont typeface="+mj-lt"/>
              <a:buAutoNum type="arabicPeriod"/>
            </a:pPr>
            <a:r>
              <a:rPr lang="en-AU" sz="1600" dirty="0">
                <a:latin typeface="Arial" panose="020B0604020202020204" pitchFamily="34" charset="0"/>
                <a:cs typeface="Arial" panose="020B0604020202020204" pitchFamily="34" charset="0"/>
              </a:rPr>
              <a:t>Continuous </a:t>
            </a:r>
            <a:r>
              <a:rPr lang="en-AU" sz="1600" dirty="0" smtClean="0">
                <a:latin typeface="Arial" panose="020B0604020202020204" pitchFamily="34" charset="0"/>
                <a:cs typeface="Arial" panose="020B0604020202020204" pitchFamily="34" charset="0"/>
              </a:rPr>
              <a:t>Communication/Authentic Community Engagement</a:t>
            </a:r>
            <a:endParaRPr lang="en-AU" sz="1600" dirty="0">
              <a:latin typeface="Arial" panose="020B0604020202020204" pitchFamily="34" charset="0"/>
              <a:cs typeface="Arial" panose="020B0604020202020204" pitchFamily="34" charset="0"/>
            </a:endParaRPr>
          </a:p>
          <a:p>
            <a:pPr marL="857250" lvl="1" indent="-457200">
              <a:buFont typeface="+mj-lt"/>
              <a:buAutoNum type="arabicPeriod"/>
            </a:pPr>
            <a:r>
              <a:rPr lang="en-AU" sz="1600" dirty="0">
                <a:latin typeface="Arial" panose="020B0604020202020204" pitchFamily="34" charset="0"/>
                <a:cs typeface="Arial" panose="020B0604020202020204" pitchFamily="34" charset="0"/>
              </a:rPr>
              <a:t>Backbone </a:t>
            </a:r>
            <a:r>
              <a:rPr lang="en-AU" sz="1600" dirty="0" smtClean="0">
                <a:latin typeface="Arial" panose="020B0604020202020204" pitchFamily="34" charset="0"/>
                <a:cs typeface="Arial" panose="020B0604020202020204" pitchFamily="34" charset="0"/>
              </a:rPr>
              <a:t>Support (Community and Data leads)</a:t>
            </a:r>
            <a:endParaRPr lang="en-AU" sz="1600" dirty="0">
              <a:latin typeface="Arial" panose="020B0604020202020204" pitchFamily="34" charset="0"/>
              <a:cs typeface="Arial" panose="020B0604020202020204" pitchFamily="34" charset="0"/>
            </a:endParaRPr>
          </a:p>
          <a:p>
            <a:pPr marL="0" indent="0">
              <a:lnSpc>
                <a:spcPct val="120000"/>
              </a:lnSpc>
              <a:spcBef>
                <a:spcPts val="600"/>
              </a:spcBef>
              <a:spcAft>
                <a:spcPts val="600"/>
              </a:spcAft>
              <a:buNone/>
            </a:pPr>
            <a:r>
              <a:rPr lang="en-US" sz="2000" b="1" dirty="0" smtClean="0">
                <a:solidFill>
                  <a:srgbClr val="2C2A29"/>
                </a:solidFill>
                <a:latin typeface="Arial" panose="020B0604020202020204" pitchFamily="34" charset="0"/>
                <a:cs typeface="Arial" panose="020B0604020202020204" pitchFamily="34" charset="0"/>
              </a:rPr>
              <a:t>2. By Name List</a:t>
            </a:r>
          </a:p>
          <a:p>
            <a:pPr marL="0" indent="0">
              <a:lnSpc>
                <a:spcPct val="120000"/>
              </a:lnSpc>
              <a:spcBef>
                <a:spcPts val="600"/>
              </a:spcBef>
              <a:spcAft>
                <a:spcPts val="600"/>
              </a:spcAft>
              <a:buNone/>
            </a:pPr>
            <a:r>
              <a:rPr lang="en-US" sz="2000" b="1" dirty="0" smtClean="0">
                <a:solidFill>
                  <a:srgbClr val="2C2A29"/>
                </a:solidFill>
                <a:latin typeface="Arial" panose="020B0604020202020204" pitchFamily="34" charset="0"/>
                <a:cs typeface="Arial" panose="020B0604020202020204" pitchFamily="34" charset="0"/>
              </a:rPr>
              <a:t>3. Command centre approach to service coordination</a:t>
            </a:r>
          </a:p>
          <a:p>
            <a:pPr lvl="1">
              <a:buFont typeface="Arial" panose="020B0604020202020204" pitchFamily="34" charset="0"/>
              <a:buChar char="•"/>
            </a:pPr>
            <a:r>
              <a:rPr lang="en-AU" sz="1600" dirty="0" smtClean="0">
                <a:latin typeface="Arial" panose="020B0604020202020204" pitchFamily="34" charset="0"/>
                <a:cs typeface="Arial" panose="020B0604020202020204" pitchFamily="34" charset="0"/>
              </a:rPr>
              <a:t>Knowing who is sleeping rough </a:t>
            </a:r>
          </a:p>
          <a:p>
            <a:pPr lvl="1">
              <a:buFont typeface="Arial" panose="020B0604020202020204" pitchFamily="34" charset="0"/>
              <a:buChar char="•"/>
            </a:pPr>
            <a:r>
              <a:rPr lang="en-AU" sz="1600" dirty="0" smtClean="0">
                <a:latin typeface="Arial" panose="020B0604020202020204" pitchFamily="34" charset="0"/>
                <a:cs typeface="Arial" panose="020B0604020202020204" pitchFamily="34" charset="0"/>
              </a:rPr>
              <a:t>Effective </a:t>
            </a:r>
            <a:r>
              <a:rPr lang="en-AU" sz="1600" dirty="0" smtClean="0">
                <a:latin typeface="Arial" panose="020B0604020202020204" pitchFamily="34" charset="0"/>
                <a:cs typeface="Arial" panose="020B0604020202020204" pitchFamily="34" charset="0"/>
              </a:rPr>
              <a:t>coverage of a defined region</a:t>
            </a:r>
            <a:endParaRPr lang="en-AU" sz="1600" dirty="0">
              <a:latin typeface="Arial" panose="020B0604020202020204" pitchFamily="34" charset="0"/>
              <a:cs typeface="Arial" panose="020B0604020202020204" pitchFamily="34" charset="0"/>
            </a:endParaRPr>
          </a:p>
          <a:p>
            <a:pPr marL="0" indent="0">
              <a:lnSpc>
                <a:spcPct val="120000"/>
              </a:lnSpc>
              <a:spcBef>
                <a:spcPts val="600"/>
              </a:spcBef>
              <a:spcAft>
                <a:spcPts val="600"/>
              </a:spcAft>
              <a:buNone/>
            </a:pPr>
            <a:r>
              <a:rPr lang="en-US" sz="2000" b="1" dirty="0" smtClean="0">
                <a:solidFill>
                  <a:srgbClr val="2C2A29"/>
                </a:solidFill>
                <a:latin typeface="Arial" panose="020B0604020202020204" pitchFamily="34" charset="0"/>
                <a:cs typeface="Arial" panose="020B0604020202020204" pitchFamily="34" charset="0"/>
              </a:rPr>
              <a:t>4. Continuous Quality Improvement</a:t>
            </a:r>
          </a:p>
          <a:p>
            <a:pPr lvl="1">
              <a:lnSpc>
                <a:spcPct val="120000"/>
              </a:lnSpc>
              <a:spcBef>
                <a:spcPts val="600"/>
              </a:spcBef>
              <a:spcAft>
                <a:spcPts val="600"/>
              </a:spcAft>
              <a:buFont typeface="Arial" panose="020B0604020202020204" pitchFamily="34" charset="0"/>
              <a:buChar char="•"/>
            </a:pPr>
            <a:r>
              <a:rPr lang="en-AU" sz="1600" dirty="0" smtClean="0">
                <a:latin typeface="Arial" panose="020B0604020202020204" pitchFamily="34" charset="0"/>
                <a:cs typeface="Arial" panose="020B0604020202020204" pitchFamily="34" charset="0"/>
              </a:rPr>
              <a:t>Informed </a:t>
            </a:r>
            <a:r>
              <a:rPr lang="en-AU" sz="1600" dirty="0">
                <a:latin typeface="Arial" panose="020B0604020202020204" pitchFamily="34" charset="0"/>
                <a:cs typeface="Arial" panose="020B0604020202020204" pitchFamily="34" charset="0"/>
              </a:rPr>
              <a:t>by the data, learning and reflecting as we go: system blockages and leverage points </a:t>
            </a:r>
            <a:r>
              <a:rPr lang="en-AU" sz="1600" dirty="0" smtClean="0">
                <a:latin typeface="Arial" panose="020B0604020202020204" pitchFamily="34" charset="0"/>
                <a:cs typeface="Arial" panose="020B0604020202020204" pitchFamily="34" charset="0"/>
              </a:rPr>
              <a:t>identified, responses tried and learnt </a:t>
            </a:r>
            <a:r>
              <a:rPr lang="en-AU" sz="1600" dirty="0">
                <a:latin typeface="Arial" panose="020B0604020202020204" pitchFamily="34" charset="0"/>
                <a:cs typeface="Arial" panose="020B0604020202020204" pitchFamily="34" charset="0"/>
              </a:rPr>
              <a:t>from</a:t>
            </a:r>
          </a:p>
          <a:p>
            <a:pPr marL="0" indent="0">
              <a:lnSpc>
                <a:spcPct val="120000"/>
              </a:lnSpc>
              <a:spcBef>
                <a:spcPts val="600"/>
              </a:spcBef>
              <a:spcAft>
                <a:spcPts val="600"/>
              </a:spcAft>
              <a:buNone/>
            </a:pPr>
            <a:endParaRPr lang="en-US" sz="2000" b="1" dirty="0">
              <a:solidFill>
                <a:srgbClr val="2C2A2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6313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401" y="432000"/>
            <a:ext cx="8229600" cy="624595"/>
          </a:xfrm>
        </p:spPr>
        <p:txBody>
          <a:bodyPr lIns="0" tIns="0" rIns="0" bIns="0" anchor="t" anchorCtr="0">
            <a:spAutoFit/>
          </a:bodyPr>
          <a:lstStyle/>
          <a:p>
            <a:pPr algn="l">
              <a:lnSpc>
                <a:spcPct val="110000"/>
              </a:lnSpc>
            </a:pPr>
            <a:r>
              <a:rPr lang="en-US" sz="4000" dirty="0" smtClean="0">
                <a:solidFill>
                  <a:srgbClr val="582C83"/>
                </a:solidFill>
                <a:latin typeface="Arial"/>
              </a:rPr>
              <a:t>By Name List</a:t>
            </a:r>
            <a:endParaRPr lang="en-US" sz="4000" dirty="0">
              <a:solidFill>
                <a:srgbClr val="582C83"/>
              </a:solidFill>
              <a:latin typeface="Arial"/>
            </a:endParaRPr>
          </a:p>
        </p:txBody>
      </p:sp>
      <p:sp>
        <p:nvSpPr>
          <p:cNvPr id="3" name="Content Placeholder 2"/>
          <p:cNvSpPr>
            <a:spLocks noGrp="1"/>
          </p:cNvSpPr>
          <p:nvPr>
            <p:ph idx="1"/>
          </p:nvPr>
        </p:nvSpPr>
        <p:spPr>
          <a:xfrm>
            <a:off x="482401" y="1288669"/>
            <a:ext cx="8229600" cy="402418"/>
          </a:xfrm>
        </p:spPr>
        <p:txBody>
          <a:bodyPr lIns="0" tIns="0" rIns="0" bIns="0">
            <a:spAutoFit/>
          </a:bodyPr>
          <a:lstStyle/>
          <a:p>
            <a:pPr marL="0" indent="0">
              <a:lnSpc>
                <a:spcPct val="120000"/>
              </a:lnSpc>
              <a:spcBef>
                <a:spcPts val="600"/>
              </a:spcBef>
              <a:spcAft>
                <a:spcPts val="600"/>
              </a:spcAft>
              <a:buNone/>
            </a:pPr>
            <a:r>
              <a:rPr lang="en-US" sz="2400" dirty="0" smtClean="0">
                <a:solidFill>
                  <a:srgbClr val="E03C31"/>
                </a:solidFill>
                <a:latin typeface="Arial"/>
              </a:rPr>
              <a:t>Knowing everyone who is sleeping rough in your area</a:t>
            </a:r>
          </a:p>
        </p:txBody>
      </p:sp>
      <p:sp>
        <p:nvSpPr>
          <p:cNvPr id="6" name="Content Placeholder 2"/>
          <p:cNvSpPr txBox="1">
            <a:spLocks/>
          </p:cNvSpPr>
          <p:nvPr/>
        </p:nvSpPr>
        <p:spPr>
          <a:xfrm>
            <a:off x="482401" y="1843487"/>
            <a:ext cx="8229600" cy="402418"/>
          </a:xfrm>
          <a:prstGeom prst="rect">
            <a:avLst/>
          </a:prstGeom>
        </p:spPr>
        <p:txBody>
          <a:bodyPr vert="horz" lIns="0" tIns="0" rIns="0" bIns="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spcBef>
                <a:spcPts val="600"/>
              </a:spcBef>
              <a:spcAft>
                <a:spcPts val="600"/>
              </a:spcAft>
              <a:buFont typeface="Arial"/>
              <a:buNone/>
            </a:pPr>
            <a:r>
              <a:rPr lang="en-US" sz="2400" dirty="0" smtClean="0">
                <a:latin typeface="Arial"/>
              </a:rPr>
              <a:t>The key data points</a:t>
            </a:r>
          </a:p>
        </p:txBody>
      </p:sp>
      <p:graphicFrame>
        <p:nvGraphicFramePr>
          <p:cNvPr id="8" name="Table 7"/>
          <p:cNvGraphicFramePr>
            <a:graphicFrameLocks noGrp="1"/>
          </p:cNvGraphicFramePr>
          <p:nvPr>
            <p:extLst>
              <p:ext uri="{D42A27DB-BD31-4B8C-83A1-F6EECF244321}">
                <p14:modId xmlns:p14="http://schemas.microsoft.com/office/powerpoint/2010/main" val="3308452459"/>
              </p:ext>
            </p:extLst>
          </p:nvPr>
        </p:nvGraphicFramePr>
        <p:xfrm>
          <a:off x="482401" y="2319201"/>
          <a:ext cx="8060709" cy="3128009"/>
        </p:xfrm>
        <a:graphic>
          <a:graphicData uri="http://schemas.openxmlformats.org/drawingml/2006/table">
            <a:tbl>
              <a:tblPr firstRow="1" bandRow="1">
                <a:tableStyleId>{8A107856-5554-42FB-B03E-39F5DBC370BA}</a:tableStyleId>
              </a:tblPr>
              <a:tblGrid>
                <a:gridCol w="2686903"/>
                <a:gridCol w="2686903"/>
                <a:gridCol w="2686903"/>
              </a:tblGrid>
              <a:tr h="764593">
                <a:tc>
                  <a:txBody>
                    <a:bodyPr/>
                    <a:lstStyle/>
                    <a:p>
                      <a:pPr algn="ctr"/>
                      <a:r>
                        <a:rPr lang="en-AU" sz="2800" dirty="0" smtClean="0">
                          <a:latin typeface="Arial" panose="020B0604020202020204" pitchFamily="34" charset="0"/>
                          <a:cs typeface="Arial" panose="020B0604020202020204" pitchFamily="34" charset="0"/>
                        </a:rPr>
                        <a:t>Inflow </a:t>
                      </a:r>
                      <a:endParaRPr lang="en-AU" sz="2800" dirty="0">
                        <a:latin typeface="Arial" panose="020B0604020202020204" pitchFamily="34" charset="0"/>
                        <a:cs typeface="Arial" panose="020B0604020202020204" pitchFamily="34" charset="0"/>
                      </a:endParaRPr>
                    </a:p>
                  </a:txBody>
                  <a:tcPr anchor="ctr"/>
                </a:tc>
                <a:tc>
                  <a:txBody>
                    <a:bodyPr/>
                    <a:lstStyle/>
                    <a:p>
                      <a:pPr algn="ctr"/>
                      <a:r>
                        <a:rPr lang="en-AU" sz="2800" dirty="0" smtClean="0">
                          <a:latin typeface="Arial" panose="020B0604020202020204" pitchFamily="34" charset="0"/>
                          <a:cs typeface="Arial" panose="020B0604020202020204" pitchFamily="34" charset="0"/>
                        </a:rPr>
                        <a:t>Active</a:t>
                      </a:r>
                      <a:endParaRPr lang="en-AU" sz="2800" dirty="0">
                        <a:latin typeface="Arial" panose="020B0604020202020204" pitchFamily="34" charset="0"/>
                        <a:cs typeface="Arial" panose="020B0604020202020204" pitchFamily="34" charset="0"/>
                      </a:endParaRPr>
                    </a:p>
                  </a:txBody>
                  <a:tcPr anchor="ctr"/>
                </a:tc>
                <a:tc>
                  <a:txBody>
                    <a:bodyPr/>
                    <a:lstStyle/>
                    <a:p>
                      <a:pPr algn="ctr"/>
                      <a:r>
                        <a:rPr lang="en-AU" sz="2800" dirty="0" smtClean="0">
                          <a:latin typeface="Arial" panose="020B0604020202020204" pitchFamily="34" charset="0"/>
                          <a:cs typeface="Arial" panose="020B0604020202020204" pitchFamily="34" charset="0"/>
                        </a:rPr>
                        <a:t>Outflow</a:t>
                      </a:r>
                      <a:endParaRPr lang="en-AU" sz="2800" dirty="0">
                        <a:latin typeface="Arial" panose="020B0604020202020204" pitchFamily="34" charset="0"/>
                        <a:cs typeface="Arial" panose="020B0604020202020204" pitchFamily="34" charset="0"/>
                      </a:endParaRPr>
                    </a:p>
                  </a:txBody>
                  <a:tcPr anchor="ctr"/>
                </a:tc>
              </a:tr>
              <a:tr h="2363416">
                <a:tc>
                  <a:txBody>
                    <a:bodyPr/>
                    <a:lstStyle/>
                    <a:p>
                      <a:pPr marL="0" indent="0" algn="ctr">
                        <a:buFont typeface="+mj-lt"/>
                        <a:buNone/>
                      </a:pPr>
                      <a:r>
                        <a:rPr lang="en-AU" sz="2000" dirty="0" smtClean="0">
                          <a:latin typeface="Arial" panose="020B0604020202020204" pitchFamily="34" charset="0"/>
                          <a:cs typeface="Arial" panose="020B0604020202020204" pitchFamily="34" charset="0"/>
                        </a:rPr>
                        <a:t>1. New</a:t>
                      </a:r>
                    </a:p>
                    <a:p>
                      <a:pPr marL="457200" indent="-457200" algn="ctr">
                        <a:buFont typeface="+mj-lt"/>
                        <a:buAutoNum type="arabicPeriod"/>
                      </a:pPr>
                      <a:endParaRPr lang="en-AU" sz="2000" dirty="0">
                        <a:latin typeface="Arial" panose="020B0604020202020204" pitchFamily="34" charset="0"/>
                        <a:cs typeface="Arial" panose="020B0604020202020204" pitchFamily="34" charset="0"/>
                      </a:endParaRPr>
                    </a:p>
                    <a:p>
                      <a:pPr marL="0" indent="0" algn="ctr">
                        <a:buFont typeface="+mj-lt"/>
                        <a:buNone/>
                      </a:pPr>
                      <a:r>
                        <a:rPr lang="en-AU" sz="2000" dirty="0" smtClean="0">
                          <a:latin typeface="Arial" panose="020B0604020202020204" pitchFamily="34" charset="0"/>
                          <a:cs typeface="Arial" panose="020B0604020202020204" pitchFamily="34" charset="0"/>
                        </a:rPr>
                        <a:t>2.</a:t>
                      </a:r>
                      <a:r>
                        <a:rPr lang="en-AU" sz="2000" baseline="0" dirty="0" smtClean="0">
                          <a:latin typeface="Arial" panose="020B0604020202020204" pitchFamily="34" charset="0"/>
                          <a:cs typeface="Arial" panose="020B0604020202020204" pitchFamily="34" charset="0"/>
                        </a:rPr>
                        <a:t> </a:t>
                      </a:r>
                      <a:r>
                        <a:rPr lang="en-AU" sz="2000" dirty="0" smtClean="0">
                          <a:latin typeface="Arial" panose="020B0604020202020204" pitchFamily="34" charset="0"/>
                          <a:cs typeface="Arial" panose="020B0604020202020204" pitchFamily="34" charset="0"/>
                        </a:rPr>
                        <a:t>Return from housed</a:t>
                      </a:r>
                    </a:p>
                    <a:p>
                      <a:pPr marL="0" indent="0" algn="ctr">
                        <a:buFont typeface="+mj-lt"/>
                        <a:buNone/>
                      </a:pPr>
                      <a:endParaRPr lang="en-AU" sz="2000" dirty="0">
                        <a:latin typeface="Arial" panose="020B0604020202020204" pitchFamily="34" charset="0"/>
                        <a:cs typeface="Arial" panose="020B0604020202020204" pitchFamily="34" charset="0"/>
                      </a:endParaRPr>
                    </a:p>
                    <a:p>
                      <a:pPr marL="0" indent="0" algn="ctr">
                        <a:buFont typeface="+mj-lt"/>
                        <a:buNone/>
                      </a:pPr>
                      <a:r>
                        <a:rPr lang="en-AU" sz="2000" dirty="0" smtClean="0">
                          <a:latin typeface="Arial" panose="020B0604020202020204" pitchFamily="34" charset="0"/>
                          <a:cs typeface="Arial" panose="020B0604020202020204" pitchFamily="34" charset="0"/>
                        </a:rPr>
                        <a:t>3. Return from inactive</a:t>
                      </a:r>
                      <a:endParaRPr lang="en-AU" sz="2000" dirty="0">
                        <a:latin typeface="Arial" panose="020B0604020202020204" pitchFamily="34" charset="0"/>
                        <a:cs typeface="Arial" panose="020B0604020202020204" pitchFamily="34" charset="0"/>
                      </a:endParaRPr>
                    </a:p>
                  </a:txBody>
                  <a:tcPr/>
                </a:tc>
                <a:tc>
                  <a:txBody>
                    <a:bodyPr/>
                    <a:lstStyle/>
                    <a:p>
                      <a:pPr marL="0" indent="0" algn="ctr">
                        <a:buFont typeface="+mj-lt"/>
                        <a:buNone/>
                      </a:pPr>
                      <a:r>
                        <a:rPr lang="en-AU" sz="1800" dirty="0" smtClean="0">
                          <a:latin typeface="Arial" panose="020B0604020202020204" pitchFamily="34" charset="0"/>
                          <a:cs typeface="Arial" panose="020B0604020202020204" pitchFamily="34" charset="0"/>
                        </a:rPr>
                        <a:t>4. People who were</a:t>
                      </a:r>
                      <a:r>
                        <a:rPr lang="en-AU" sz="1800" baseline="0" dirty="0" smtClean="0">
                          <a:latin typeface="Arial" panose="020B0604020202020204" pitchFamily="34" charset="0"/>
                          <a:cs typeface="Arial" panose="020B0604020202020204" pitchFamily="34" charset="0"/>
                        </a:rPr>
                        <a:t> on the list last month and have not been housed.</a:t>
                      </a:r>
                    </a:p>
                    <a:p>
                      <a:pPr marL="0" indent="0" algn="ctr">
                        <a:buFont typeface="+mj-lt"/>
                        <a:buNone/>
                      </a:pPr>
                      <a:r>
                        <a:rPr lang="en-AU" sz="1800" baseline="0" dirty="0" smtClean="0">
                          <a:latin typeface="Arial" panose="020B0604020202020204" pitchFamily="34" charset="0"/>
                          <a:cs typeface="Arial" panose="020B0604020202020204" pitchFamily="34" charset="0"/>
                        </a:rPr>
                        <a:t>Added to every new period by the people who were ‘new’ or ‘returned’ in the previous period</a:t>
                      </a:r>
                      <a:endParaRPr lang="en-AU" sz="1800" dirty="0">
                        <a:latin typeface="Arial" panose="020B0604020202020204" pitchFamily="34" charset="0"/>
                        <a:cs typeface="Arial" panose="020B0604020202020204" pitchFamily="34" charset="0"/>
                      </a:endParaRPr>
                    </a:p>
                  </a:txBody>
                  <a:tcPr/>
                </a:tc>
                <a:tc>
                  <a:txBody>
                    <a:bodyPr/>
                    <a:lstStyle/>
                    <a:p>
                      <a:pPr algn="ctr"/>
                      <a:r>
                        <a:rPr lang="en-AU" sz="2000" dirty="0" smtClean="0">
                          <a:latin typeface="Arial" panose="020B0604020202020204" pitchFamily="34" charset="0"/>
                          <a:cs typeface="Arial" panose="020B0604020202020204" pitchFamily="34" charset="0"/>
                        </a:rPr>
                        <a:t>5. Housed</a:t>
                      </a:r>
                    </a:p>
                    <a:p>
                      <a:pPr algn="ctr"/>
                      <a:endParaRPr lang="en-AU" sz="2000" dirty="0">
                        <a:latin typeface="Arial" panose="020B0604020202020204" pitchFamily="34" charset="0"/>
                        <a:cs typeface="Arial" panose="020B0604020202020204" pitchFamily="34" charset="0"/>
                      </a:endParaRPr>
                    </a:p>
                    <a:p>
                      <a:pPr algn="ctr"/>
                      <a:r>
                        <a:rPr lang="en-AU" sz="2000" dirty="0" smtClean="0">
                          <a:latin typeface="Arial" panose="020B0604020202020204" pitchFamily="34" charset="0"/>
                          <a:cs typeface="Arial" panose="020B0604020202020204" pitchFamily="34" charset="0"/>
                        </a:rPr>
                        <a:t>6. Inactive (long-term</a:t>
                      </a:r>
                      <a:r>
                        <a:rPr lang="en-AU" sz="2000" baseline="0" dirty="0" smtClean="0">
                          <a:latin typeface="Arial" panose="020B0604020202020204" pitchFamily="34" charset="0"/>
                          <a:cs typeface="Arial" panose="020B0604020202020204" pitchFamily="34" charset="0"/>
                        </a:rPr>
                        <a:t> jail or institution or not seen &gt; 90 days)</a:t>
                      </a:r>
                    </a:p>
                    <a:p>
                      <a:pPr algn="ctr"/>
                      <a:endParaRPr lang="en-AU" sz="2000" dirty="0">
                        <a:latin typeface="Arial" panose="020B0604020202020204" pitchFamily="34" charset="0"/>
                        <a:cs typeface="Arial" panose="020B0604020202020204" pitchFamily="34" charset="0"/>
                      </a:endParaRPr>
                    </a:p>
                    <a:p>
                      <a:pPr algn="ctr"/>
                      <a:r>
                        <a:rPr lang="en-AU" sz="2000" dirty="0" smtClean="0">
                          <a:latin typeface="Arial" panose="020B0604020202020204" pitchFamily="34" charset="0"/>
                          <a:cs typeface="Arial" panose="020B0604020202020204" pitchFamily="34" charset="0"/>
                        </a:rPr>
                        <a:t>7. </a:t>
                      </a:r>
                      <a:r>
                        <a:rPr lang="en-AU" sz="2000" dirty="0" smtClean="0">
                          <a:latin typeface="Arial" panose="020B0604020202020204" pitchFamily="34" charset="0"/>
                          <a:cs typeface="Arial" panose="020B0604020202020204" pitchFamily="34" charset="0"/>
                        </a:rPr>
                        <a:t>Death</a:t>
                      </a:r>
                      <a:endParaRPr lang="en-AU" sz="2000" dirty="0">
                        <a:latin typeface="Arial" panose="020B0604020202020204" pitchFamily="34" charset="0"/>
                        <a:cs typeface="Arial" panose="020B0604020202020204" pitchFamily="34" charset="0"/>
                      </a:endParaRPr>
                    </a:p>
                  </a:txBody>
                  <a:tcPr/>
                </a:tc>
              </a:tr>
            </a:tbl>
          </a:graphicData>
        </a:graphic>
      </p:graphicFrame>
      <p:sp>
        <p:nvSpPr>
          <p:cNvPr id="9" name="Content Placeholder 2"/>
          <p:cNvSpPr txBox="1">
            <a:spLocks/>
          </p:cNvSpPr>
          <p:nvPr/>
        </p:nvSpPr>
        <p:spPr>
          <a:xfrm>
            <a:off x="691409" y="5525588"/>
            <a:ext cx="8229600" cy="402418"/>
          </a:xfrm>
          <a:prstGeom prst="rect">
            <a:avLst/>
          </a:prstGeom>
        </p:spPr>
        <p:txBody>
          <a:bodyPr vert="horz" lIns="0" tIns="0" rIns="0" bIns="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spcBef>
                <a:spcPts val="600"/>
              </a:spcBef>
              <a:spcAft>
                <a:spcPts val="600"/>
              </a:spcAft>
              <a:buFont typeface="Arial"/>
              <a:buNone/>
            </a:pPr>
            <a:r>
              <a:rPr lang="en-US" sz="2400" dirty="0" smtClean="0">
                <a:solidFill>
                  <a:srgbClr val="FF0000"/>
                </a:solidFill>
                <a:latin typeface="Arial"/>
              </a:rPr>
              <a:t>Functional Zero = Inflow + Active &lt; Outflow into Housing</a:t>
            </a:r>
          </a:p>
        </p:txBody>
      </p:sp>
    </p:spTree>
    <p:extLst>
      <p:ext uri="{BB962C8B-B14F-4D97-AF65-F5344CB8AC3E}">
        <p14:creationId xmlns:p14="http://schemas.microsoft.com/office/powerpoint/2010/main" val="2303959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401" y="432000"/>
            <a:ext cx="8229600" cy="624595"/>
          </a:xfrm>
        </p:spPr>
        <p:txBody>
          <a:bodyPr lIns="0" tIns="0" rIns="0" bIns="0" anchor="t" anchorCtr="0">
            <a:spAutoFit/>
          </a:bodyPr>
          <a:lstStyle/>
          <a:p>
            <a:pPr algn="l">
              <a:lnSpc>
                <a:spcPct val="110000"/>
              </a:lnSpc>
            </a:pPr>
            <a:r>
              <a:rPr lang="en-US" sz="4000" dirty="0" smtClean="0">
                <a:solidFill>
                  <a:srgbClr val="582C83"/>
                </a:solidFill>
                <a:latin typeface="Arial"/>
              </a:rPr>
              <a:t>By Name List</a:t>
            </a:r>
            <a:endParaRPr lang="en-US" sz="4000" dirty="0">
              <a:solidFill>
                <a:srgbClr val="582C83"/>
              </a:solidFill>
              <a:latin typeface="Arial"/>
            </a:endParaRPr>
          </a:p>
        </p:txBody>
      </p:sp>
      <p:pic>
        <p:nvPicPr>
          <p:cNvPr id="4" name="Picture 3"/>
          <p:cNvPicPr/>
          <p:nvPr/>
        </p:nvPicPr>
        <p:blipFill>
          <a:blip r:embed="rId3"/>
          <a:stretch>
            <a:fillRect/>
          </a:stretch>
        </p:blipFill>
        <p:spPr>
          <a:xfrm>
            <a:off x="1270000" y="1120096"/>
            <a:ext cx="6273800" cy="4704442"/>
          </a:xfrm>
          <a:prstGeom prst="rect">
            <a:avLst/>
          </a:prstGeom>
          <a:ln>
            <a:solidFill>
              <a:schemeClr val="tx1"/>
            </a:solidFill>
          </a:ln>
        </p:spPr>
      </p:pic>
    </p:spTree>
    <p:extLst>
      <p:ext uri="{BB962C8B-B14F-4D97-AF65-F5344CB8AC3E}">
        <p14:creationId xmlns:p14="http://schemas.microsoft.com/office/powerpoint/2010/main" val="2370360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401" y="432000"/>
            <a:ext cx="8229600" cy="677108"/>
          </a:xfrm>
        </p:spPr>
        <p:txBody>
          <a:bodyPr lIns="0" tIns="0" rIns="0" bIns="0" anchor="t" anchorCtr="0">
            <a:spAutoFit/>
          </a:bodyPr>
          <a:lstStyle/>
          <a:p>
            <a:pPr algn="l">
              <a:lnSpc>
                <a:spcPct val="110000"/>
              </a:lnSpc>
            </a:pPr>
            <a:r>
              <a:rPr lang="en-US" sz="4000" dirty="0" smtClean="0">
                <a:solidFill>
                  <a:srgbClr val="582C83"/>
                </a:solidFill>
                <a:latin typeface="Arial"/>
              </a:rPr>
              <a:t>Key Data Points visualized</a:t>
            </a:r>
            <a:endParaRPr lang="en-US" sz="4000" dirty="0">
              <a:solidFill>
                <a:srgbClr val="582C83"/>
              </a:solidFill>
              <a:latin typeface="Arial"/>
            </a:endParaRPr>
          </a:p>
        </p:txBody>
      </p:sp>
      <p:pic>
        <p:nvPicPr>
          <p:cNvPr id="4" name="Picture 3"/>
          <p:cNvPicPr>
            <a:picLocks noChangeAspect="1"/>
          </p:cNvPicPr>
          <p:nvPr/>
        </p:nvPicPr>
        <p:blipFill>
          <a:blip r:embed="rId3"/>
          <a:stretch>
            <a:fillRect/>
          </a:stretch>
        </p:blipFill>
        <p:spPr>
          <a:xfrm>
            <a:off x="482401" y="1122761"/>
            <a:ext cx="8398933" cy="4764173"/>
          </a:xfrm>
          <a:prstGeom prst="rect">
            <a:avLst/>
          </a:prstGeom>
        </p:spPr>
      </p:pic>
    </p:spTree>
    <p:extLst>
      <p:ext uri="{BB962C8B-B14F-4D97-AF65-F5344CB8AC3E}">
        <p14:creationId xmlns:p14="http://schemas.microsoft.com/office/powerpoint/2010/main" val="976884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401" y="432000"/>
            <a:ext cx="8408382" cy="406265"/>
          </a:xfrm>
        </p:spPr>
        <p:txBody>
          <a:bodyPr wrap="square" lIns="0" tIns="0" rIns="0" bIns="0" anchor="t" anchorCtr="0">
            <a:spAutoFit/>
          </a:bodyPr>
          <a:lstStyle/>
          <a:p>
            <a:pPr algn="l">
              <a:lnSpc>
                <a:spcPct val="110000"/>
              </a:lnSpc>
            </a:pPr>
            <a:r>
              <a:rPr lang="en-US" sz="2400" b="1" dirty="0" smtClean="0">
                <a:solidFill>
                  <a:srgbClr val="582C83"/>
                </a:solidFill>
                <a:latin typeface="Arial"/>
              </a:rPr>
              <a:t>Port Phillip Zero: BNL #1 July 10, 2019</a:t>
            </a:r>
            <a:endParaRPr lang="en-US" sz="2400" b="1" dirty="0">
              <a:solidFill>
                <a:srgbClr val="582C83"/>
              </a:solidFill>
              <a:latin typeface="Arial"/>
            </a:endParaRPr>
          </a:p>
        </p:txBody>
      </p:sp>
      <p:sp>
        <p:nvSpPr>
          <p:cNvPr id="5" name="TextBox 4"/>
          <p:cNvSpPr txBox="1"/>
          <p:nvPr/>
        </p:nvSpPr>
        <p:spPr>
          <a:xfrm>
            <a:off x="261480" y="1263752"/>
            <a:ext cx="1364119" cy="461665"/>
          </a:xfrm>
          <a:prstGeom prst="rect">
            <a:avLst/>
          </a:prstGeom>
          <a:noFill/>
        </p:spPr>
        <p:txBody>
          <a:bodyPr wrap="square" rtlCol="0">
            <a:spAutoFit/>
          </a:bodyPr>
          <a:lstStyle/>
          <a:p>
            <a:r>
              <a:rPr lang="en-AU" sz="2400" b="1" dirty="0" smtClean="0"/>
              <a:t>Inflow</a:t>
            </a:r>
            <a:endParaRPr lang="en-AU" sz="2400" b="1" dirty="0"/>
          </a:p>
        </p:txBody>
      </p:sp>
      <p:sp>
        <p:nvSpPr>
          <p:cNvPr id="6" name="TextBox 5"/>
          <p:cNvSpPr txBox="1"/>
          <p:nvPr/>
        </p:nvSpPr>
        <p:spPr>
          <a:xfrm>
            <a:off x="4556760" y="1277824"/>
            <a:ext cx="1235575" cy="461665"/>
          </a:xfrm>
          <a:prstGeom prst="rect">
            <a:avLst/>
          </a:prstGeom>
          <a:noFill/>
        </p:spPr>
        <p:txBody>
          <a:bodyPr wrap="square" rtlCol="0">
            <a:spAutoFit/>
          </a:bodyPr>
          <a:lstStyle/>
          <a:p>
            <a:r>
              <a:rPr lang="en-AU" sz="2400" b="1" dirty="0" smtClean="0"/>
              <a:t>Stock</a:t>
            </a:r>
            <a:endParaRPr lang="en-AU" sz="2400" b="1" dirty="0"/>
          </a:p>
        </p:txBody>
      </p:sp>
      <p:sp>
        <p:nvSpPr>
          <p:cNvPr id="7" name="TextBox 6"/>
          <p:cNvSpPr txBox="1"/>
          <p:nvPr/>
        </p:nvSpPr>
        <p:spPr>
          <a:xfrm>
            <a:off x="6699596" y="1313795"/>
            <a:ext cx="1761113" cy="461665"/>
          </a:xfrm>
          <a:prstGeom prst="rect">
            <a:avLst/>
          </a:prstGeom>
          <a:noFill/>
        </p:spPr>
        <p:txBody>
          <a:bodyPr wrap="square" rtlCol="0">
            <a:spAutoFit/>
          </a:bodyPr>
          <a:lstStyle/>
          <a:p>
            <a:r>
              <a:rPr lang="en-AU" sz="2400" b="1" dirty="0" smtClean="0"/>
              <a:t>Outflow</a:t>
            </a:r>
            <a:endParaRPr lang="en-AU" sz="2400" b="1" dirty="0"/>
          </a:p>
        </p:txBody>
      </p:sp>
      <p:sp>
        <p:nvSpPr>
          <p:cNvPr id="8" name="TextBox 7"/>
          <p:cNvSpPr txBox="1"/>
          <p:nvPr/>
        </p:nvSpPr>
        <p:spPr>
          <a:xfrm>
            <a:off x="261480" y="2303746"/>
            <a:ext cx="2447194" cy="461665"/>
          </a:xfrm>
          <a:prstGeom prst="rect">
            <a:avLst/>
          </a:prstGeom>
          <a:noFill/>
        </p:spPr>
        <p:txBody>
          <a:bodyPr wrap="square" rtlCol="0">
            <a:spAutoFit/>
          </a:bodyPr>
          <a:lstStyle/>
          <a:p>
            <a:r>
              <a:rPr lang="en-AU" sz="2400" dirty="0" smtClean="0"/>
              <a:t>New</a:t>
            </a:r>
            <a:endParaRPr lang="en-AU" sz="2400" dirty="0"/>
          </a:p>
        </p:txBody>
      </p:sp>
      <p:sp>
        <p:nvSpPr>
          <p:cNvPr id="9" name="TextBox 8"/>
          <p:cNvSpPr txBox="1"/>
          <p:nvPr/>
        </p:nvSpPr>
        <p:spPr>
          <a:xfrm>
            <a:off x="261480" y="3050506"/>
            <a:ext cx="2841167" cy="461665"/>
          </a:xfrm>
          <a:prstGeom prst="rect">
            <a:avLst/>
          </a:prstGeom>
          <a:noFill/>
        </p:spPr>
        <p:txBody>
          <a:bodyPr wrap="square" rtlCol="0">
            <a:spAutoFit/>
          </a:bodyPr>
          <a:lstStyle/>
          <a:p>
            <a:r>
              <a:rPr lang="en-AU" sz="2400" dirty="0" smtClean="0"/>
              <a:t>Return from Housing</a:t>
            </a:r>
            <a:endParaRPr lang="en-AU" sz="2400" dirty="0"/>
          </a:p>
        </p:txBody>
      </p:sp>
      <p:sp>
        <p:nvSpPr>
          <p:cNvPr id="10" name="TextBox 9"/>
          <p:cNvSpPr txBox="1"/>
          <p:nvPr/>
        </p:nvSpPr>
        <p:spPr>
          <a:xfrm>
            <a:off x="261479" y="3743892"/>
            <a:ext cx="2888059" cy="461665"/>
          </a:xfrm>
          <a:prstGeom prst="rect">
            <a:avLst/>
          </a:prstGeom>
          <a:noFill/>
        </p:spPr>
        <p:txBody>
          <a:bodyPr wrap="square" rtlCol="0">
            <a:spAutoFit/>
          </a:bodyPr>
          <a:lstStyle/>
          <a:p>
            <a:r>
              <a:rPr lang="en-AU" sz="2400" dirty="0" smtClean="0"/>
              <a:t>Return from Inactive</a:t>
            </a:r>
            <a:endParaRPr lang="en-AU" sz="2400" dirty="0"/>
          </a:p>
        </p:txBody>
      </p:sp>
      <p:sp>
        <p:nvSpPr>
          <p:cNvPr id="11" name="TextBox 10"/>
          <p:cNvSpPr txBox="1"/>
          <p:nvPr/>
        </p:nvSpPr>
        <p:spPr>
          <a:xfrm>
            <a:off x="3102647" y="2199025"/>
            <a:ext cx="494732" cy="461665"/>
          </a:xfrm>
          <a:prstGeom prst="rect">
            <a:avLst/>
          </a:prstGeom>
          <a:noFill/>
          <a:ln>
            <a:solidFill>
              <a:schemeClr val="accent1"/>
            </a:solidFill>
          </a:ln>
        </p:spPr>
        <p:txBody>
          <a:bodyPr wrap="square" rtlCol="0">
            <a:spAutoFit/>
          </a:bodyPr>
          <a:lstStyle/>
          <a:p>
            <a:r>
              <a:rPr lang="en-AU" sz="2400" dirty="0" smtClean="0"/>
              <a:t>34</a:t>
            </a:r>
            <a:endParaRPr lang="en-AU" sz="2400" dirty="0"/>
          </a:p>
        </p:txBody>
      </p:sp>
      <p:sp>
        <p:nvSpPr>
          <p:cNvPr id="12" name="TextBox 11"/>
          <p:cNvSpPr txBox="1"/>
          <p:nvPr/>
        </p:nvSpPr>
        <p:spPr>
          <a:xfrm>
            <a:off x="3149538" y="2913486"/>
            <a:ext cx="447840" cy="461665"/>
          </a:xfrm>
          <a:prstGeom prst="rect">
            <a:avLst/>
          </a:prstGeom>
          <a:noFill/>
          <a:ln>
            <a:solidFill>
              <a:schemeClr val="accent1"/>
            </a:solidFill>
          </a:ln>
        </p:spPr>
        <p:txBody>
          <a:bodyPr wrap="square" rtlCol="0">
            <a:spAutoFit/>
          </a:bodyPr>
          <a:lstStyle/>
          <a:p>
            <a:r>
              <a:rPr lang="en-AU" sz="2400" dirty="0" smtClean="0"/>
              <a:t> 0</a:t>
            </a:r>
            <a:endParaRPr lang="en-AU" sz="2400" dirty="0"/>
          </a:p>
        </p:txBody>
      </p:sp>
      <p:sp>
        <p:nvSpPr>
          <p:cNvPr id="13" name="TextBox 12"/>
          <p:cNvSpPr txBox="1"/>
          <p:nvPr/>
        </p:nvSpPr>
        <p:spPr>
          <a:xfrm>
            <a:off x="3149537" y="3654992"/>
            <a:ext cx="447841" cy="461665"/>
          </a:xfrm>
          <a:prstGeom prst="rect">
            <a:avLst/>
          </a:prstGeom>
          <a:noFill/>
          <a:ln>
            <a:solidFill>
              <a:schemeClr val="accent1"/>
            </a:solidFill>
          </a:ln>
        </p:spPr>
        <p:txBody>
          <a:bodyPr wrap="square" rtlCol="0">
            <a:spAutoFit/>
          </a:bodyPr>
          <a:lstStyle/>
          <a:p>
            <a:r>
              <a:rPr lang="en-AU" sz="2400" dirty="0" smtClean="0"/>
              <a:t> 0</a:t>
            </a:r>
            <a:endParaRPr lang="en-AU" sz="2400" dirty="0"/>
          </a:p>
        </p:txBody>
      </p:sp>
      <p:sp>
        <p:nvSpPr>
          <p:cNvPr id="15" name="TextBox 14"/>
          <p:cNvSpPr txBox="1"/>
          <p:nvPr/>
        </p:nvSpPr>
        <p:spPr>
          <a:xfrm>
            <a:off x="3914616" y="1775460"/>
            <a:ext cx="2086209" cy="461665"/>
          </a:xfrm>
          <a:prstGeom prst="rect">
            <a:avLst/>
          </a:prstGeom>
          <a:noFill/>
        </p:spPr>
        <p:txBody>
          <a:bodyPr wrap="square" rtlCol="0">
            <a:spAutoFit/>
          </a:bodyPr>
          <a:lstStyle/>
          <a:p>
            <a:r>
              <a:rPr lang="en-AU" sz="2400" dirty="0" smtClean="0"/>
              <a:t>Rough sleeping</a:t>
            </a:r>
            <a:endParaRPr lang="en-AU" sz="2400" dirty="0"/>
          </a:p>
        </p:txBody>
      </p:sp>
      <p:sp>
        <p:nvSpPr>
          <p:cNvPr id="16" name="TextBox 15"/>
          <p:cNvSpPr txBox="1"/>
          <p:nvPr/>
        </p:nvSpPr>
        <p:spPr>
          <a:xfrm>
            <a:off x="3806590" y="3070898"/>
            <a:ext cx="2531980" cy="461665"/>
          </a:xfrm>
          <a:prstGeom prst="rect">
            <a:avLst/>
          </a:prstGeom>
          <a:noFill/>
        </p:spPr>
        <p:txBody>
          <a:bodyPr wrap="square" rtlCol="0">
            <a:spAutoFit/>
          </a:bodyPr>
          <a:lstStyle/>
          <a:p>
            <a:r>
              <a:rPr lang="en-AU" sz="2400" dirty="0" smtClean="0"/>
              <a:t>Temporary Shelter</a:t>
            </a:r>
            <a:endParaRPr lang="en-AU" sz="2400" dirty="0"/>
          </a:p>
        </p:txBody>
      </p:sp>
      <p:sp>
        <p:nvSpPr>
          <p:cNvPr id="17" name="TextBox 16"/>
          <p:cNvSpPr txBox="1"/>
          <p:nvPr/>
        </p:nvSpPr>
        <p:spPr>
          <a:xfrm>
            <a:off x="4662203" y="2237124"/>
            <a:ext cx="540775" cy="461665"/>
          </a:xfrm>
          <a:prstGeom prst="rect">
            <a:avLst/>
          </a:prstGeom>
          <a:noFill/>
          <a:ln>
            <a:solidFill>
              <a:schemeClr val="accent1"/>
            </a:solidFill>
          </a:ln>
        </p:spPr>
        <p:txBody>
          <a:bodyPr wrap="square" rtlCol="0">
            <a:spAutoFit/>
          </a:bodyPr>
          <a:lstStyle/>
          <a:p>
            <a:r>
              <a:rPr lang="en-AU" sz="2400" dirty="0" smtClean="0"/>
              <a:t>54</a:t>
            </a:r>
            <a:endParaRPr lang="en-AU" sz="2400" dirty="0"/>
          </a:p>
        </p:txBody>
      </p:sp>
      <p:sp>
        <p:nvSpPr>
          <p:cNvPr id="18" name="TextBox 17"/>
          <p:cNvSpPr txBox="1"/>
          <p:nvPr/>
        </p:nvSpPr>
        <p:spPr>
          <a:xfrm>
            <a:off x="4686767" y="3634163"/>
            <a:ext cx="466824" cy="461665"/>
          </a:xfrm>
          <a:prstGeom prst="rect">
            <a:avLst/>
          </a:prstGeom>
          <a:noFill/>
          <a:ln>
            <a:solidFill>
              <a:schemeClr val="accent1"/>
            </a:solidFill>
          </a:ln>
        </p:spPr>
        <p:txBody>
          <a:bodyPr wrap="square" rtlCol="0">
            <a:spAutoFit/>
          </a:bodyPr>
          <a:lstStyle/>
          <a:p>
            <a:r>
              <a:rPr lang="en-AU" sz="2400" dirty="0" smtClean="0"/>
              <a:t> 9</a:t>
            </a:r>
            <a:endParaRPr lang="en-AU" sz="2400" dirty="0"/>
          </a:p>
        </p:txBody>
      </p:sp>
      <p:sp>
        <p:nvSpPr>
          <p:cNvPr id="19" name="TextBox 18"/>
          <p:cNvSpPr txBox="1"/>
          <p:nvPr/>
        </p:nvSpPr>
        <p:spPr>
          <a:xfrm>
            <a:off x="3878756" y="4402960"/>
            <a:ext cx="2591583" cy="461665"/>
          </a:xfrm>
          <a:prstGeom prst="rect">
            <a:avLst/>
          </a:prstGeom>
          <a:noFill/>
        </p:spPr>
        <p:txBody>
          <a:bodyPr wrap="square" rtlCol="0">
            <a:spAutoFit/>
          </a:bodyPr>
          <a:lstStyle/>
          <a:p>
            <a:r>
              <a:rPr lang="en-AU" sz="2400" b="1" dirty="0" smtClean="0"/>
              <a:t>Actively Homeless</a:t>
            </a:r>
            <a:endParaRPr lang="en-AU" sz="2400" b="1" dirty="0"/>
          </a:p>
        </p:txBody>
      </p:sp>
      <p:sp>
        <p:nvSpPr>
          <p:cNvPr id="20" name="TextBox 19"/>
          <p:cNvSpPr txBox="1"/>
          <p:nvPr/>
        </p:nvSpPr>
        <p:spPr>
          <a:xfrm>
            <a:off x="4661727" y="5060708"/>
            <a:ext cx="542305" cy="461665"/>
          </a:xfrm>
          <a:prstGeom prst="rect">
            <a:avLst/>
          </a:prstGeom>
          <a:noFill/>
          <a:ln w="25400">
            <a:solidFill>
              <a:schemeClr val="accent1"/>
            </a:solidFill>
          </a:ln>
        </p:spPr>
        <p:txBody>
          <a:bodyPr wrap="square" rtlCol="0">
            <a:spAutoFit/>
          </a:bodyPr>
          <a:lstStyle/>
          <a:p>
            <a:r>
              <a:rPr lang="en-AU" sz="2400" b="1" dirty="0" smtClean="0"/>
              <a:t>97</a:t>
            </a:r>
            <a:endParaRPr lang="en-AU" sz="2400" b="1" dirty="0"/>
          </a:p>
        </p:txBody>
      </p:sp>
      <p:sp>
        <p:nvSpPr>
          <p:cNvPr id="21" name="TextBox 20"/>
          <p:cNvSpPr txBox="1"/>
          <p:nvPr/>
        </p:nvSpPr>
        <p:spPr>
          <a:xfrm>
            <a:off x="6679923" y="2303746"/>
            <a:ext cx="1238836" cy="461665"/>
          </a:xfrm>
          <a:prstGeom prst="rect">
            <a:avLst/>
          </a:prstGeom>
          <a:noFill/>
        </p:spPr>
        <p:txBody>
          <a:bodyPr wrap="square" rtlCol="0">
            <a:spAutoFit/>
          </a:bodyPr>
          <a:lstStyle/>
          <a:p>
            <a:r>
              <a:rPr lang="en-AU" sz="2400" dirty="0" smtClean="0"/>
              <a:t>Housed</a:t>
            </a:r>
            <a:endParaRPr lang="en-AU" sz="2400" dirty="0"/>
          </a:p>
        </p:txBody>
      </p:sp>
      <p:sp>
        <p:nvSpPr>
          <p:cNvPr id="22" name="TextBox 21"/>
          <p:cNvSpPr txBox="1"/>
          <p:nvPr/>
        </p:nvSpPr>
        <p:spPr>
          <a:xfrm>
            <a:off x="6679923" y="3029330"/>
            <a:ext cx="1223597" cy="461665"/>
          </a:xfrm>
          <a:prstGeom prst="rect">
            <a:avLst/>
          </a:prstGeom>
          <a:noFill/>
        </p:spPr>
        <p:txBody>
          <a:bodyPr wrap="square" rtlCol="0">
            <a:spAutoFit/>
          </a:bodyPr>
          <a:lstStyle/>
          <a:p>
            <a:r>
              <a:rPr lang="en-AU" sz="2400" dirty="0" smtClean="0"/>
              <a:t>Inactive </a:t>
            </a:r>
            <a:endParaRPr lang="en-AU" sz="2400" dirty="0"/>
          </a:p>
        </p:txBody>
      </p:sp>
      <p:sp>
        <p:nvSpPr>
          <p:cNvPr id="23" name="TextBox 22"/>
          <p:cNvSpPr txBox="1"/>
          <p:nvPr/>
        </p:nvSpPr>
        <p:spPr>
          <a:xfrm>
            <a:off x="6674196" y="3731192"/>
            <a:ext cx="1411557" cy="461665"/>
          </a:xfrm>
          <a:prstGeom prst="rect">
            <a:avLst/>
          </a:prstGeom>
          <a:noFill/>
        </p:spPr>
        <p:txBody>
          <a:bodyPr wrap="square" rtlCol="0">
            <a:spAutoFit/>
          </a:bodyPr>
          <a:lstStyle/>
          <a:p>
            <a:r>
              <a:rPr lang="en-AU" sz="2400" dirty="0" smtClean="0"/>
              <a:t>Deceased </a:t>
            </a:r>
            <a:endParaRPr lang="en-AU" sz="2400" dirty="0"/>
          </a:p>
        </p:txBody>
      </p:sp>
      <p:sp>
        <p:nvSpPr>
          <p:cNvPr id="24" name="TextBox 23"/>
          <p:cNvSpPr txBox="1"/>
          <p:nvPr/>
        </p:nvSpPr>
        <p:spPr>
          <a:xfrm>
            <a:off x="8111153" y="2204070"/>
            <a:ext cx="461346" cy="461665"/>
          </a:xfrm>
          <a:prstGeom prst="rect">
            <a:avLst/>
          </a:prstGeom>
          <a:noFill/>
          <a:ln>
            <a:solidFill>
              <a:schemeClr val="accent1"/>
            </a:solidFill>
          </a:ln>
        </p:spPr>
        <p:txBody>
          <a:bodyPr wrap="square" rtlCol="0">
            <a:spAutoFit/>
          </a:bodyPr>
          <a:lstStyle/>
          <a:p>
            <a:r>
              <a:rPr lang="en-AU" sz="2400" dirty="0" smtClean="0"/>
              <a:t> 0</a:t>
            </a:r>
            <a:endParaRPr lang="en-AU" sz="2400" dirty="0"/>
          </a:p>
        </p:txBody>
      </p:sp>
      <p:sp>
        <p:nvSpPr>
          <p:cNvPr id="25" name="TextBox 24"/>
          <p:cNvSpPr txBox="1"/>
          <p:nvPr/>
        </p:nvSpPr>
        <p:spPr>
          <a:xfrm>
            <a:off x="8111154" y="2913488"/>
            <a:ext cx="461346" cy="461665"/>
          </a:xfrm>
          <a:prstGeom prst="rect">
            <a:avLst/>
          </a:prstGeom>
          <a:noFill/>
          <a:ln>
            <a:solidFill>
              <a:schemeClr val="accent1"/>
            </a:solidFill>
          </a:ln>
        </p:spPr>
        <p:txBody>
          <a:bodyPr wrap="square" rtlCol="0">
            <a:spAutoFit/>
          </a:bodyPr>
          <a:lstStyle/>
          <a:p>
            <a:r>
              <a:rPr lang="en-AU" sz="2400" dirty="0" smtClean="0"/>
              <a:t> 0</a:t>
            </a:r>
            <a:endParaRPr lang="en-AU" sz="2400" dirty="0"/>
          </a:p>
        </p:txBody>
      </p:sp>
      <p:sp>
        <p:nvSpPr>
          <p:cNvPr id="26" name="TextBox 25"/>
          <p:cNvSpPr txBox="1"/>
          <p:nvPr/>
        </p:nvSpPr>
        <p:spPr>
          <a:xfrm>
            <a:off x="8111154" y="3653450"/>
            <a:ext cx="461345" cy="461665"/>
          </a:xfrm>
          <a:prstGeom prst="rect">
            <a:avLst/>
          </a:prstGeom>
          <a:noFill/>
          <a:ln>
            <a:solidFill>
              <a:schemeClr val="accent1"/>
            </a:solidFill>
          </a:ln>
        </p:spPr>
        <p:txBody>
          <a:bodyPr wrap="square" rtlCol="0">
            <a:spAutoFit/>
          </a:bodyPr>
          <a:lstStyle/>
          <a:p>
            <a:r>
              <a:rPr lang="en-AU" sz="2400" dirty="0" smtClean="0"/>
              <a:t> 0 </a:t>
            </a:r>
            <a:endParaRPr lang="en-AU" sz="2400" dirty="0"/>
          </a:p>
        </p:txBody>
      </p:sp>
      <p:sp>
        <p:nvSpPr>
          <p:cNvPr id="27" name="Rectangle 26"/>
          <p:cNvSpPr/>
          <p:nvPr/>
        </p:nvSpPr>
        <p:spPr>
          <a:xfrm>
            <a:off x="261479" y="1139482"/>
            <a:ext cx="8629303" cy="5528603"/>
          </a:xfrm>
          <a:prstGeom prst="rect">
            <a:avLst/>
          </a:prstGeom>
          <a:gradFill>
            <a:gsLst>
              <a:gs pos="100000">
                <a:schemeClr val="accent1">
                  <a:tint val="100000"/>
                  <a:shade val="100000"/>
                  <a:satMod val="130000"/>
                  <a:alpha val="0"/>
                </a:schemeClr>
              </a:gs>
              <a:gs pos="100000">
                <a:schemeClr val="accent1">
                  <a:tint val="50000"/>
                  <a:shade val="100000"/>
                  <a:satMod val="350000"/>
                </a:schemeClr>
              </a:gs>
            </a:gsLst>
          </a:gradFill>
          <a:ln w="222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pic>
        <p:nvPicPr>
          <p:cNvPr id="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379" y="4319778"/>
            <a:ext cx="3413206" cy="2248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1555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401" y="432000"/>
            <a:ext cx="8229600" cy="562142"/>
          </a:xfrm>
        </p:spPr>
        <p:txBody>
          <a:bodyPr lIns="0" tIns="0" rIns="0" bIns="0" anchor="t" anchorCtr="0">
            <a:spAutoFit/>
          </a:bodyPr>
          <a:lstStyle/>
          <a:p>
            <a:pPr algn="l">
              <a:lnSpc>
                <a:spcPct val="110000"/>
              </a:lnSpc>
            </a:pPr>
            <a:r>
              <a:rPr lang="en-US" sz="3600" dirty="0" smtClean="0">
                <a:solidFill>
                  <a:srgbClr val="582C83"/>
                </a:solidFill>
                <a:latin typeface="Arial"/>
              </a:rPr>
              <a:t>Example visualization – guiding insights</a:t>
            </a:r>
            <a:endParaRPr lang="en-US" sz="3600" dirty="0">
              <a:solidFill>
                <a:srgbClr val="582C83"/>
              </a:solidFill>
              <a:latin typeface="Arial"/>
            </a:endParaRPr>
          </a:p>
        </p:txBody>
      </p:sp>
      <p:pic>
        <p:nvPicPr>
          <p:cNvPr id="4" name="Picture 3"/>
          <p:cNvPicPr>
            <a:picLocks noChangeAspect="1"/>
          </p:cNvPicPr>
          <p:nvPr/>
        </p:nvPicPr>
        <p:blipFill>
          <a:blip r:embed="rId3"/>
          <a:stretch>
            <a:fillRect/>
          </a:stretch>
        </p:blipFill>
        <p:spPr>
          <a:xfrm>
            <a:off x="601583" y="994142"/>
            <a:ext cx="8110418" cy="5552160"/>
          </a:xfrm>
          <a:prstGeom prst="rect">
            <a:avLst/>
          </a:prstGeom>
        </p:spPr>
      </p:pic>
    </p:spTree>
    <p:extLst>
      <p:ext uri="{BB962C8B-B14F-4D97-AF65-F5344CB8AC3E}">
        <p14:creationId xmlns:p14="http://schemas.microsoft.com/office/powerpoint/2010/main" val="485955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401" y="432000"/>
            <a:ext cx="8229600" cy="562142"/>
          </a:xfrm>
        </p:spPr>
        <p:txBody>
          <a:bodyPr lIns="0" tIns="0" rIns="0" bIns="0" anchor="t" anchorCtr="0">
            <a:spAutoFit/>
          </a:bodyPr>
          <a:lstStyle/>
          <a:p>
            <a:pPr algn="l">
              <a:lnSpc>
                <a:spcPct val="110000"/>
              </a:lnSpc>
            </a:pPr>
            <a:r>
              <a:rPr lang="en-US" sz="3600" dirty="0">
                <a:solidFill>
                  <a:srgbClr val="582C83"/>
                </a:solidFill>
                <a:latin typeface="Arial"/>
              </a:rPr>
              <a:t>Example visualization – guiding insights</a:t>
            </a:r>
          </a:p>
        </p:txBody>
      </p:sp>
      <p:pic>
        <p:nvPicPr>
          <p:cNvPr id="3" name="Picture 2"/>
          <p:cNvPicPr>
            <a:picLocks noChangeAspect="1"/>
          </p:cNvPicPr>
          <p:nvPr/>
        </p:nvPicPr>
        <p:blipFill>
          <a:blip r:embed="rId3"/>
          <a:stretch>
            <a:fillRect/>
          </a:stretch>
        </p:blipFill>
        <p:spPr>
          <a:xfrm>
            <a:off x="317500" y="968742"/>
            <a:ext cx="8171057" cy="5740326"/>
          </a:xfrm>
          <a:prstGeom prst="rect">
            <a:avLst/>
          </a:prstGeom>
        </p:spPr>
      </p:pic>
    </p:spTree>
    <p:extLst>
      <p:ext uri="{BB962C8B-B14F-4D97-AF65-F5344CB8AC3E}">
        <p14:creationId xmlns:p14="http://schemas.microsoft.com/office/powerpoint/2010/main" val="1980951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401" y="432000"/>
            <a:ext cx="8229600" cy="562142"/>
          </a:xfrm>
        </p:spPr>
        <p:txBody>
          <a:bodyPr lIns="0" tIns="0" rIns="0" bIns="0" anchor="t" anchorCtr="0">
            <a:spAutoFit/>
          </a:bodyPr>
          <a:lstStyle/>
          <a:p>
            <a:pPr algn="l">
              <a:lnSpc>
                <a:spcPct val="110000"/>
              </a:lnSpc>
            </a:pPr>
            <a:r>
              <a:rPr lang="en-US" sz="3600" dirty="0">
                <a:solidFill>
                  <a:srgbClr val="582C83"/>
                </a:solidFill>
                <a:latin typeface="Arial"/>
              </a:rPr>
              <a:t>Example visualization – guiding insights</a:t>
            </a:r>
          </a:p>
        </p:txBody>
      </p:sp>
      <p:pic>
        <p:nvPicPr>
          <p:cNvPr id="4" name="Picture 3"/>
          <p:cNvPicPr>
            <a:picLocks noChangeAspect="1"/>
          </p:cNvPicPr>
          <p:nvPr/>
        </p:nvPicPr>
        <p:blipFill>
          <a:blip r:embed="rId3"/>
          <a:stretch>
            <a:fillRect/>
          </a:stretch>
        </p:blipFill>
        <p:spPr>
          <a:xfrm>
            <a:off x="1325033" y="994142"/>
            <a:ext cx="5939367" cy="5606501"/>
          </a:xfrm>
          <a:prstGeom prst="rect">
            <a:avLst/>
          </a:prstGeom>
        </p:spPr>
      </p:pic>
    </p:spTree>
    <p:extLst>
      <p:ext uri="{BB962C8B-B14F-4D97-AF65-F5344CB8AC3E}">
        <p14:creationId xmlns:p14="http://schemas.microsoft.com/office/powerpoint/2010/main" val="3970273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401" y="432000"/>
            <a:ext cx="8229600" cy="562142"/>
          </a:xfrm>
        </p:spPr>
        <p:txBody>
          <a:bodyPr lIns="0" tIns="0" rIns="0" bIns="0" anchor="t" anchorCtr="0">
            <a:spAutoFit/>
          </a:bodyPr>
          <a:lstStyle/>
          <a:p>
            <a:pPr algn="l">
              <a:lnSpc>
                <a:spcPct val="110000"/>
              </a:lnSpc>
            </a:pPr>
            <a:r>
              <a:rPr lang="en-US" sz="3600" dirty="0">
                <a:solidFill>
                  <a:srgbClr val="582C83"/>
                </a:solidFill>
                <a:latin typeface="Arial"/>
              </a:rPr>
              <a:t>Example visualization – guiding insights</a:t>
            </a:r>
          </a:p>
        </p:txBody>
      </p:sp>
      <p:pic>
        <p:nvPicPr>
          <p:cNvPr id="3" name="Picture 2"/>
          <p:cNvPicPr>
            <a:picLocks noChangeAspect="1"/>
          </p:cNvPicPr>
          <p:nvPr/>
        </p:nvPicPr>
        <p:blipFill>
          <a:blip r:embed="rId3"/>
          <a:stretch>
            <a:fillRect/>
          </a:stretch>
        </p:blipFill>
        <p:spPr>
          <a:xfrm>
            <a:off x="1204684" y="994141"/>
            <a:ext cx="7112002" cy="5672001"/>
          </a:xfrm>
          <a:prstGeom prst="rect">
            <a:avLst/>
          </a:prstGeom>
        </p:spPr>
      </p:pic>
    </p:spTree>
    <p:extLst>
      <p:ext uri="{BB962C8B-B14F-4D97-AF65-F5344CB8AC3E}">
        <p14:creationId xmlns:p14="http://schemas.microsoft.com/office/powerpoint/2010/main" val="2661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401" y="432000"/>
            <a:ext cx="8229600" cy="499689"/>
          </a:xfrm>
        </p:spPr>
        <p:txBody>
          <a:bodyPr lIns="0" tIns="0" rIns="0" bIns="0" anchor="t" anchorCtr="0">
            <a:spAutoFit/>
          </a:bodyPr>
          <a:lstStyle/>
          <a:p>
            <a:pPr algn="l">
              <a:lnSpc>
                <a:spcPct val="110000"/>
              </a:lnSpc>
            </a:pPr>
            <a:r>
              <a:rPr lang="en-US" sz="3200" dirty="0" smtClean="0">
                <a:solidFill>
                  <a:srgbClr val="582C83"/>
                </a:solidFill>
                <a:latin typeface="Arial"/>
              </a:rPr>
              <a:t>Australian Alliance to End Homelessness</a:t>
            </a:r>
            <a:endParaRPr lang="en-US" sz="3200" dirty="0">
              <a:solidFill>
                <a:srgbClr val="582C83"/>
              </a:solidFill>
              <a:latin typeface="Arial"/>
            </a:endParaRPr>
          </a:p>
        </p:txBody>
      </p:sp>
      <p:sp>
        <p:nvSpPr>
          <p:cNvPr id="5" name="Content Placeholder 2"/>
          <p:cNvSpPr>
            <a:spLocks noGrp="1"/>
          </p:cNvSpPr>
          <p:nvPr>
            <p:ph idx="1"/>
          </p:nvPr>
        </p:nvSpPr>
        <p:spPr>
          <a:xfrm>
            <a:off x="482401" y="1201032"/>
            <a:ext cx="8229600" cy="402418"/>
          </a:xfrm>
        </p:spPr>
        <p:txBody>
          <a:bodyPr lIns="0" tIns="0" rIns="0" bIns="0">
            <a:spAutoFit/>
          </a:bodyPr>
          <a:lstStyle/>
          <a:p>
            <a:pPr marL="0" indent="0">
              <a:lnSpc>
                <a:spcPct val="120000"/>
              </a:lnSpc>
              <a:spcBef>
                <a:spcPts val="600"/>
              </a:spcBef>
              <a:spcAft>
                <a:spcPts val="600"/>
              </a:spcAft>
              <a:buNone/>
            </a:pPr>
            <a:r>
              <a:rPr lang="en-US" sz="2400" dirty="0" smtClean="0">
                <a:solidFill>
                  <a:srgbClr val="E03C31"/>
                </a:solidFill>
                <a:latin typeface="Arial"/>
              </a:rPr>
              <a:t>We are part of something much larger</a:t>
            </a:r>
          </a:p>
        </p:txBody>
      </p:sp>
      <p:pic>
        <p:nvPicPr>
          <p:cNvPr id="7" name="Picture 6"/>
          <p:cNvPicPr>
            <a:picLocks noChangeAspect="1"/>
          </p:cNvPicPr>
          <p:nvPr/>
        </p:nvPicPr>
        <p:blipFill>
          <a:blip r:embed="rId2"/>
          <a:stretch>
            <a:fillRect/>
          </a:stretch>
        </p:blipFill>
        <p:spPr>
          <a:xfrm>
            <a:off x="3683725" y="1800248"/>
            <a:ext cx="5285559" cy="4003198"/>
          </a:xfrm>
          <a:prstGeom prst="rect">
            <a:avLst/>
          </a:prstGeom>
        </p:spPr>
      </p:pic>
      <p:sp>
        <p:nvSpPr>
          <p:cNvPr id="8" name="TextBox 7"/>
          <p:cNvSpPr txBox="1"/>
          <p:nvPr/>
        </p:nvSpPr>
        <p:spPr>
          <a:xfrm>
            <a:off x="127321" y="1689677"/>
            <a:ext cx="3683725" cy="4401205"/>
          </a:xfrm>
          <a:prstGeom prst="rect">
            <a:avLst/>
          </a:prstGeom>
          <a:noFill/>
        </p:spPr>
        <p:txBody>
          <a:bodyPr wrap="square" rtlCol="0">
            <a:spAutoFit/>
          </a:bodyPr>
          <a:lstStyle/>
          <a:p>
            <a:pPr marL="342900" indent="-342900">
              <a:buFont typeface="Arial" panose="020B0604020202020204" pitchFamily="34" charset="0"/>
              <a:buChar char="•"/>
            </a:pPr>
            <a:r>
              <a:rPr lang="en-AU" sz="2000" b="1" dirty="0" smtClean="0">
                <a:latin typeface="Arial" panose="020B0604020202020204" pitchFamily="34" charset="0"/>
                <a:cs typeface="Arial" panose="020B0604020202020204" pitchFamily="34" charset="0"/>
              </a:rPr>
              <a:t>Perth: </a:t>
            </a:r>
            <a:r>
              <a:rPr lang="en-AU" sz="2000" dirty="0" smtClean="0">
                <a:latin typeface="Arial" panose="020B0604020202020204" pitchFamily="34" charset="0"/>
                <a:cs typeface="Arial" panose="020B0604020202020204" pitchFamily="34" charset="0"/>
              </a:rPr>
              <a:t>Ruah Community Services</a:t>
            </a:r>
          </a:p>
          <a:p>
            <a:pPr marL="342900" indent="-342900">
              <a:buFont typeface="Arial" panose="020B0604020202020204" pitchFamily="34" charset="0"/>
              <a:buChar char="•"/>
            </a:pPr>
            <a:r>
              <a:rPr lang="en-AU" sz="2000" b="1" dirty="0" smtClean="0">
                <a:latin typeface="Arial" panose="020B0604020202020204" pitchFamily="34" charset="0"/>
                <a:cs typeface="Arial" panose="020B0604020202020204" pitchFamily="34" charset="0"/>
              </a:rPr>
              <a:t>Adelaide: </a:t>
            </a:r>
            <a:r>
              <a:rPr lang="en-AU" sz="2000" dirty="0" smtClean="0">
                <a:latin typeface="Arial" panose="020B0604020202020204" pitchFamily="34" charset="0"/>
                <a:cs typeface="Arial" panose="020B0604020202020204" pitchFamily="34" charset="0"/>
              </a:rPr>
              <a:t>Don Dunstan Foundation including NEAMI</a:t>
            </a:r>
          </a:p>
          <a:p>
            <a:pPr marL="342900" indent="-342900">
              <a:buFont typeface="Arial" panose="020B0604020202020204" pitchFamily="34" charset="0"/>
              <a:buChar char="•"/>
            </a:pPr>
            <a:r>
              <a:rPr lang="en-AU" sz="2000" b="1" dirty="0" smtClean="0">
                <a:latin typeface="Arial" panose="020B0604020202020204" pitchFamily="34" charset="0"/>
                <a:cs typeface="Arial" panose="020B0604020202020204" pitchFamily="34" charset="0"/>
              </a:rPr>
              <a:t>Sydney: </a:t>
            </a:r>
            <a:r>
              <a:rPr lang="en-AU" sz="2000" dirty="0" smtClean="0">
                <a:latin typeface="Arial" panose="020B0604020202020204" pitchFamily="34" charset="0"/>
                <a:cs typeface="Arial" panose="020B0604020202020204" pitchFamily="34" charset="0"/>
              </a:rPr>
              <a:t>Mercy Foundation</a:t>
            </a:r>
          </a:p>
          <a:p>
            <a:pPr marL="342900" indent="-342900">
              <a:buFont typeface="Arial" panose="020B0604020202020204" pitchFamily="34" charset="0"/>
              <a:buChar char="•"/>
            </a:pPr>
            <a:r>
              <a:rPr lang="en-AU" sz="2000" b="1" dirty="0" smtClean="0">
                <a:latin typeface="Arial" panose="020B0604020202020204" pitchFamily="34" charset="0"/>
                <a:cs typeface="Arial" panose="020B0604020202020204" pitchFamily="34" charset="0"/>
              </a:rPr>
              <a:t>Newcastle: </a:t>
            </a:r>
            <a:r>
              <a:rPr lang="en-AU" sz="2000" dirty="0" smtClean="0">
                <a:latin typeface="Arial" panose="020B0604020202020204" pitchFamily="34" charset="0"/>
                <a:cs typeface="Arial" panose="020B0604020202020204" pitchFamily="34" charset="0"/>
              </a:rPr>
              <a:t>St Vincent’s</a:t>
            </a:r>
          </a:p>
          <a:p>
            <a:pPr marL="342900" indent="-342900">
              <a:buFont typeface="Arial" panose="020B0604020202020204" pitchFamily="34" charset="0"/>
              <a:buChar char="•"/>
            </a:pPr>
            <a:r>
              <a:rPr lang="en-AU" sz="2000" b="1" dirty="0" smtClean="0">
                <a:latin typeface="Arial" panose="020B0604020202020204" pitchFamily="34" charset="0"/>
                <a:cs typeface="Arial" panose="020B0604020202020204" pitchFamily="34" charset="0"/>
              </a:rPr>
              <a:t>Brisbane: </a:t>
            </a:r>
            <a:r>
              <a:rPr lang="en-AU" sz="2000" dirty="0" smtClean="0">
                <a:latin typeface="Arial" panose="020B0604020202020204" pitchFamily="34" charset="0"/>
                <a:cs typeface="Arial" panose="020B0604020202020204" pitchFamily="34" charset="0"/>
              </a:rPr>
              <a:t>Micah Projects</a:t>
            </a:r>
          </a:p>
          <a:p>
            <a:pPr marL="342900" indent="-342900">
              <a:buFont typeface="Arial" panose="020B0604020202020204" pitchFamily="34" charset="0"/>
              <a:buChar char="•"/>
            </a:pPr>
            <a:r>
              <a:rPr lang="en-AU" sz="2000" b="1" dirty="0" smtClean="0">
                <a:latin typeface="Arial" panose="020B0604020202020204" pitchFamily="34" charset="0"/>
                <a:cs typeface="Arial" panose="020B0604020202020204" pitchFamily="34" charset="0"/>
              </a:rPr>
              <a:t>Melbourne: </a:t>
            </a:r>
            <a:r>
              <a:rPr lang="en-AU" sz="2000" dirty="0" smtClean="0">
                <a:latin typeface="Arial" panose="020B0604020202020204" pitchFamily="34" charset="0"/>
                <a:cs typeface="Arial" panose="020B0604020202020204" pitchFamily="34" charset="0"/>
              </a:rPr>
              <a:t>Launch Housing, Port Phillip Zero project</a:t>
            </a:r>
          </a:p>
          <a:p>
            <a:endParaRPr lang="en-AU" sz="2000" dirty="0">
              <a:latin typeface="Arial" panose="020B0604020202020204" pitchFamily="34" charset="0"/>
              <a:cs typeface="Arial" panose="020B0604020202020204" pitchFamily="34" charset="0"/>
            </a:endParaRPr>
          </a:p>
          <a:p>
            <a:pPr algn="ctr"/>
            <a:r>
              <a:rPr lang="en-AU" sz="2000" b="1" dirty="0" smtClean="0">
                <a:latin typeface="Arial" panose="020B0604020202020204" pitchFamily="34" charset="0"/>
                <a:cs typeface="Arial" panose="020B0604020202020204" pitchFamily="34" charset="0"/>
              </a:rPr>
              <a:t>Community Solutions USA</a:t>
            </a:r>
          </a:p>
          <a:p>
            <a:pPr algn="ctr"/>
            <a:r>
              <a:rPr lang="en-AU" sz="2000" b="1" dirty="0" smtClean="0">
                <a:latin typeface="Arial" panose="020B0604020202020204" pitchFamily="34" charset="0"/>
                <a:cs typeface="Arial" panose="020B0604020202020204" pitchFamily="34" charset="0"/>
              </a:rPr>
              <a:t>Built for Zero</a:t>
            </a:r>
            <a:endParaRPr lang="en-AU"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4242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2401" y="432000"/>
            <a:ext cx="8229600" cy="624595"/>
          </a:xfrm>
        </p:spPr>
        <p:txBody>
          <a:bodyPr lIns="0" tIns="0" rIns="0" bIns="0" anchor="t" anchorCtr="0">
            <a:spAutoFit/>
          </a:bodyPr>
          <a:lstStyle/>
          <a:p>
            <a:pPr algn="l">
              <a:lnSpc>
                <a:spcPct val="110000"/>
              </a:lnSpc>
            </a:pPr>
            <a:r>
              <a:rPr lang="en-US" sz="4000" dirty="0" smtClean="0">
                <a:solidFill>
                  <a:srgbClr val="582C83"/>
                </a:solidFill>
                <a:latin typeface="Arial"/>
              </a:rPr>
              <a:t>Introduction</a:t>
            </a:r>
            <a:endParaRPr lang="en-US" sz="4000" dirty="0">
              <a:solidFill>
                <a:srgbClr val="582C83"/>
              </a:solidFill>
              <a:latin typeface="Arial"/>
            </a:endParaRPr>
          </a:p>
        </p:txBody>
      </p:sp>
      <p:sp>
        <p:nvSpPr>
          <p:cNvPr id="3" name="Content Placeholder 2"/>
          <p:cNvSpPr>
            <a:spLocks noGrp="1"/>
          </p:cNvSpPr>
          <p:nvPr>
            <p:ph idx="1"/>
          </p:nvPr>
        </p:nvSpPr>
        <p:spPr>
          <a:xfrm>
            <a:off x="482401" y="1288669"/>
            <a:ext cx="8229600" cy="1188018"/>
          </a:xfrm>
        </p:spPr>
        <p:txBody>
          <a:bodyPr lIns="0" tIns="0" rIns="0" bIns="0">
            <a:spAutoFit/>
          </a:bodyPr>
          <a:lstStyle/>
          <a:p>
            <a:pPr marL="0" indent="0">
              <a:lnSpc>
                <a:spcPct val="120000"/>
              </a:lnSpc>
              <a:spcBef>
                <a:spcPts val="600"/>
              </a:spcBef>
              <a:spcAft>
                <a:spcPts val="600"/>
              </a:spcAft>
              <a:buNone/>
            </a:pPr>
            <a:r>
              <a:rPr lang="en-US" sz="2800" b="1" dirty="0" smtClean="0">
                <a:solidFill>
                  <a:srgbClr val="2C2A29"/>
                </a:solidFill>
                <a:latin typeface="Arial"/>
              </a:rPr>
              <a:t>George Hatvani</a:t>
            </a:r>
          </a:p>
          <a:p>
            <a:pPr>
              <a:lnSpc>
                <a:spcPct val="120000"/>
              </a:lnSpc>
              <a:spcBef>
                <a:spcPts val="600"/>
              </a:spcBef>
              <a:spcAft>
                <a:spcPts val="600"/>
              </a:spcAft>
            </a:pPr>
            <a:r>
              <a:rPr lang="en-US" sz="2800" dirty="0" smtClean="0">
                <a:solidFill>
                  <a:srgbClr val="2C2A29"/>
                </a:solidFill>
                <a:latin typeface="Arial"/>
              </a:rPr>
              <a:t>Service Development Manager, Launch Housing</a:t>
            </a:r>
          </a:p>
        </p:txBody>
      </p:sp>
    </p:spTree>
    <p:extLst>
      <p:ext uri="{BB962C8B-B14F-4D97-AF65-F5344CB8AC3E}">
        <p14:creationId xmlns:p14="http://schemas.microsoft.com/office/powerpoint/2010/main" val="1562458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2401" y="432000"/>
            <a:ext cx="8229600" cy="499689"/>
          </a:xfrm>
        </p:spPr>
        <p:txBody>
          <a:bodyPr lIns="0" tIns="0" rIns="0" bIns="0" anchor="t" anchorCtr="0">
            <a:spAutoFit/>
          </a:bodyPr>
          <a:lstStyle/>
          <a:p>
            <a:pPr algn="l">
              <a:lnSpc>
                <a:spcPct val="110000"/>
              </a:lnSpc>
            </a:pPr>
            <a:r>
              <a:rPr lang="en-US" sz="3200" dirty="0" smtClean="0">
                <a:solidFill>
                  <a:srgbClr val="582C83"/>
                </a:solidFill>
                <a:latin typeface="Arial"/>
              </a:rPr>
              <a:t>What it means to continue to </a:t>
            </a:r>
            <a:r>
              <a:rPr lang="en-US" sz="3200" dirty="0" smtClean="0">
                <a:solidFill>
                  <a:srgbClr val="582C83"/>
                </a:solidFill>
                <a:latin typeface="Arial"/>
              </a:rPr>
              <a:t>get it </a:t>
            </a:r>
            <a:r>
              <a:rPr lang="en-US" sz="3200" dirty="0" smtClean="0">
                <a:solidFill>
                  <a:srgbClr val="582C83"/>
                </a:solidFill>
                <a:latin typeface="Arial"/>
              </a:rPr>
              <a:t>wrong</a:t>
            </a:r>
            <a:endParaRPr lang="en-US" sz="3200" dirty="0">
              <a:solidFill>
                <a:srgbClr val="582C83"/>
              </a:solidFill>
              <a:latin typeface="Arial"/>
            </a:endParaRPr>
          </a:p>
        </p:txBody>
      </p:sp>
      <p:sp>
        <p:nvSpPr>
          <p:cNvPr id="3" name="Content Placeholder 2"/>
          <p:cNvSpPr>
            <a:spLocks noGrp="1"/>
          </p:cNvSpPr>
          <p:nvPr>
            <p:ph idx="1"/>
          </p:nvPr>
        </p:nvSpPr>
        <p:spPr>
          <a:xfrm>
            <a:off x="482401" y="1288669"/>
            <a:ext cx="8229600" cy="3717941"/>
          </a:xfrm>
        </p:spPr>
        <p:txBody>
          <a:bodyPr lIns="0" tIns="0" rIns="0" bIns="0">
            <a:spAutoFit/>
          </a:bodyPr>
          <a:lstStyle/>
          <a:p>
            <a:pPr marL="0" indent="0">
              <a:lnSpc>
                <a:spcPct val="120000"/>
              </a:lnSpc>
              <a:spcBef>
                <a:spcPts val="600"/>
              </a:spcBef>
              <a:spcAft>
                <a:spcPts val="600"/>
              </a:spcAft>
              <a:buNone/>
            </a:pPr>
            <a:r>
              <a:rPr lang="en-US" sz="2400" dirty="0" smtClean="0">
                <a:solidFill>
                  <a:srgbClr val="E03C31"/>
                </a:solidFill>
                <a:latin typeface="Arial"/>
              </a:rPr>
              <a:t>Homelessness and mortality</a:t>
            </a:r>
          </a:p>
          <a:p>
            <a:pPr marL="0" indent="0">
              <a:lnSpc>
                <a:spcPct val="120000"/>
              </a:lnSpc>
              <a:spcBef>
                <a:spcPts val="600"/>
              </a:spcBef>
              <a:spcAft>
                <a:spcPts val="600"/>
              </a:spcAft>
              <a:buNone/>
            </a:pPr>
            <a:r>
              <a:rPr lang="en-US" sz="2400" dirty="0" smtClean="0">
                <a:solidFill>
                  <a:srgbClr val="2C2A29"/>
                </a:solidFill>
                <a:latin typeface="Arial" panose="020B0604020202020204" pitchFamily="34" charset="0"/>
                <a:cs typeface="Arial" panose="020B0604020202020204" pitchFamily="34" charset="0"/>
              </a:rPr>
              <a:t>People experiencing homelessness</a:t>
            </a:r>
          </a:p>
          <a:p>
            <a:pPr>
              <a:lnSpc>
                <a:spcPct val="120000"/>
              </a:lnSpc>
              <a:spcBef>
                <a:spcPts val="600"/>
              </a:spcBef>
              <a:spcAft>
                <a:spcPts val="600"/>
              </a:spcAft>
            </a:pPr>
            <a:r>
              <a:rPr lang="en-US" sz="2400" dirty="0" smtClean="0">
                <a:solidFill>
                  <a:srgbClr val="2C2A29"/>
                </a:solidFill>
                <a:latin typeface="Arial" panose="020B0604020202020204" pitchFamily="34" charset="0"/>
                <a:cs typeface="Arial" panose="020B0604020202020204" pitchFamily="34" charset="0"/>
              </a:rPr>
              <a:t>Are many times more likely to die than the general population, with significantly higher risk of mortality</a:t>
            </a:r>
          </a:p>
          <a:p>
            <a:pPr>
              <a:lnSpc>
                <a:spcPct val="120000"/>
              </a:lnSpc>
              <a:spcBef>
                <a:spcPts val="600"/>
              </a:spcBef>
              <a:spcAft>
                <a:spcPts val="600"/>
              </a:spcAft>
            </a:pPr>
            <a:r>
              <a:rPr lang="en-US" sz="2400" dirty="0" smtClean="0">
                <a:solidFill>
                  <a:srgbClr val="2C2A29"/>
                </a:solidFill>
                <a:latin typeface="Arial" panose="020B0604020202020204" pitchFamily="34" charset="0"/>
                <a:cs typeface="Arial" panose="020B0604020202020204" pitchFamily="34" charset="0"/>
              </a:rPr>
              <a:t>Die </a:t>
            </a:r>
            <a:r>
              <a:rPr lang="en-US" sz="2400" dirty="0">
                <a:solidFill>
                  <a:srgbClr val="2C2A29"/>
                </a:solidFill>
                <a:latin typeface="Arial" panose="020B0604020202020204" pitchFamily="34" charset="0"/>
                <a:cs typeface="Arial" panose="020B0604020202020204" pitchFamily="34" charset="0"/>
              </a:rPr>
              <a:t>younger (up to 30 years)</a:t>
            </a:r>
          </a:p>
          <a:p>
            <a:pPr marL="0" indent="0">
              <a:lnSpc>
                <a:spcPct val="120000"/>
              </a:lnSpc>
              <a:spcBef>
                <a:spcPts val="600"/>
              </a:spcBef>
              <a:spcAft>
                <a:spcPts val="600"/>
              </a:spcAft>
              <a:buNone/>
            </a:pPr>
            <a:r>
              <a:rPr lang="en-US" sz="2400" dirty="0" smtClean="0">
                <a:solidFill>
                  <a:srgbClr val="2C2A29"/>
                </a:solidFill>
                <a:latin typeface="Arial" panose="020B0604020202020204" pitchFamily="34" charset="0"/>
                <a:cs typeface="Arial" panose="020B0604020202020204" pitchFamily="34" charset="0"/>
              </a:rPr>
              <a:t>These deaths are </a:t>
            </a:r>
            <a:r>
              <a:rPr lang="en-AU" sz="2400" dirty="0">
                <a:solidFill>
                  <a:srgbClr val="2C2A29"/>
                </a:solidFill>
                <a:latin typeface="Arial" panose="020B0604020202020204" pitchFamily="34" charset="0"/>
                <a:cs typeface="Arial" panose="020B0604020202020204" pitchFamily="34" charset="0"/>
              </a:rPr>
              <a:t>largely preventable if adequate housing and health supports are </a:t>
            </a:r>
            <a:r>
              <a:rPr lang="en-AU" sz="2400" dirty="0" smtClean="0">
                <a:solidFill>
                  <a:srgbClr val="2C2A29"/>
                </a:solidFill>
                <a:latin typeface="Arial" panose="020B0604020202020204" pitchFamily="34" charset="0"/>
                <a:cs typeface="Arial" panose="020B0604020202020204" pitchFamily="34" charset="0"/>
              </a:rPr>
              <a:t>provided</a:t>
            </a:r>
            <a:endParaRPr lang="en-US" sz="2400" dirty="0" smtClean="0">
              <a:solidFill>
                <a:srgbClr val="2C2A2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2651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blipFill rotWithShape="1">
            <a:blip r:embed="rId2"/>
            <a:stretch>
              <a:fillRect/>
            </a:stretch>
          </a:blipFill>
        </p:spPr>
      </p:pic>
      <p:pic>
        <p:nvPicPr>
          <p:cNvPr id="2" name="Picture 1" descr="LH_PowerPoint_cov.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899707" y="1452221"/>
            <a:ext cx="5499296" cy="914096"/>
          </a:xfrm>
          <a:prstGeom prst="rect">
            <a:avLst/>
          </a:prstGeom>
        </p:spPr>
        <p:txBody>
          <a:bodyPr vert="horz" wrap="square" lIns="0" tIns="0" rIns="0" bIns="0" rtlCol="0" anchor="t" anchorCtr="0">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3600"/>
              </a:spcAft>
            </a:pPr>
            <a:r>
              <a:rPr lang="en-US" sz="6600" dirty="0" smtClean="0">
                <a:solidFill>
                  <a:schemeClr val="bg1"/>
                </a:solidFill>
                <a:latin typeface="Arial" panose="020B0604020202020204" pitchFamily="34" charset="0"/>
                <a:cs typeface="Arial" panose="020B0604020202020204" pitchFamily="34" charset="0"/>
              </a:rPr>
              <a:t>Thank you</a:t>
            </a:r>
            <a:endParaRPr lang="en-US" sz="18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29447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401" y="432000"/>
            <a:ext cx="8229600" cy="624595"/>
          </a:xfrm>
        </p:spPr>
        <p:txBody>
          <a:bodyPr lIns="0" tIns="0" rIns="0" bIns="0" anchor="t" anchorCtr="0">
            <a:spAutoFit/>
          </a:bodyPr>
          <a:lstStyle/>
          <a:p>
            <a:pPr algn="l">
              <a:lnSpc>
                <a:spcPct val="110000"/>
              </a:lnSpc>
            </a:pPr>
            <a:r>
              <a:rPr lang="en-US" sz="4000" dirty="0" smtClean="0">
                <a:solidFill>
                  <a:srgbClr val="582C83"/>
                </a:solidFill>
                <a:latin typeface="Arial"/>
              </a:rPr>
              <a:t>PP Zero: Governance Structure</a:t>
            </a:r>
            <a:endParaRPr lang="en-US" sz="4000" dirty="0">
              <a:solidFill>
                <a:srgbClr val="582C83"/>
              </a:solidFill>
              <a:latin typeface="Arial"/>
            </a:endParaRPr>
          </a:p>
        </p:txBody>
      </p:sp>
      <p:pic>
        <p:nvPicPr>
          <p:cNvPr id="5" name="Picture 4"/>
          <p:cNvPicPr>
            <a:picLocks noChangeAspect="1"/>
          </p:cNvPicPr>
          <p:nvPr/>
        </p:nvPicPr>
        <p:blipFill>
          <a:blip r:embed="rId3"/>
          <a:stretch>
            <a:fillRect/>
          </a:stretch>
        </p:blipFill>
        <p:spPr>
          <a:xfrm>
            <a:off x="1854926" y="1314781"/>
            <a:ext cx="5188539" cy="4573846"/>
          </a:xfrm>
          <a:prstGeom prst="rect">
            <a:avLst/>
          </a:prstGeom>
        </p:spPr>
      </p:pic>
    </p:spTree>
    <p:extLst>
      <p:ext uri="{BB962C8B-B14F-4D97-AF65-F5344CB8AC3E}">
        <p14:creationId xmlns:p14="http://schemas.microsoft.com/office/powerpoint/2010/main" val="29652410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401" y="432000"/>
            <a:ext cx="8229600" cy="624595"/>
          </a:xfrm>
        </p:spPr>
        <p:txBody>
          <a:bodyPr lIns="0" tIns="0" rIns="0" bIns="0" anchor="t" anchorCtr="0">
            <a:spAutoFit/>
          </a:bodyPr>
          <a:lstStyle/>
          <a:p>
            <a:pPr algn="l">
              <a:lnSpc>
                <a:spcPct val="110000"/>
              </a:lnSpc>
            </a:pPr>
            <a:r>
              <a:rPr lang="en-US" sz="4000" dirty="0" smtClean="0">
                <a:solidFill>
                  <a:srgbClr val="582C83"/>
                </a:solidFill>
                <a:latin typeface="Arial"/>
              </a:rPr>
              <a:t>Port Phillip Zero</a:t>
            </a:r>
            <a:endParaRPr lang="en-US" sz="4000" dirty="0">
              <a:solidFill>
                <a:srgbClr val="582C83"/>
              </a:solidFill>
              <a:latin typeface="Arial"/>
            </a:endParaRPr>
          </a:p>
        </p:txBody>
      </p:sp>
      <p:sp>
        <p:nvSpPr>
          <p:cNvPr id="3" name="Content Placeholder 2"/>
          <p:cNvSpPr>
            <a:spLocks noGrp="1"/>
          </p:cNvSpPr>
          <p:nvPr>
            <p:ph idx="1"/>
          </p:nvPr>
        </p:nvSpPr>
        <p:spPr>
          <a:xfrm>
            <a:off x="482401" y="1288669"/>
            <a:ext cx="8229600" cy="4508927"/>
          </a:xfrm>
        </p:spPr>
        <p:txBody>
          <a:bodyPr lIns="0" tIns="0" rIns="0" bIns="0">
            <a:spAutoFit/>
          </a:bodyPr>
          <a:lstStyle/>
          <a:p>
            <a:pPr marL="0" indent="0">
              <a:lnSpc>
                <a:spcPct val="120000"/>
              </a:lnSpc>
              <a:spcBef>
                <a:spcPts val="600"/>
              </a:spcBef>
              <a:spcAft>
                <a:spcPts val="600"/>
              </a:spcAft>
              <a:buNone/>
            </a:pPr>
            <a:r>
              <a:rPr lang="en-US" sz="2400" b="1" dirty="0" smtClean="0">
                <a:solidFill>
                  <a:srgbClr val="E03C31"/>
                </a:solidFill>
                <a:latin typeface="Arial"/>
              </a:rPr>
              <a:t>Different roles (established)</a:t>
            </a:r>
          </a:p>
          <a:p>
            <a:pPr marL="457200" lvl="0" indent="-457200">
              <a:buFont typeface="+mj-lt"/>
              <a:buAutoNum type="arabicPeriod"/>
            </a:pPr>
            <a:r>
              <a:rPr lang="en-AU" sz="2400" dirty="0" smtClean="0">
                <a:latin typeface="Arial" panose="020B0604020202020204" pitchFamily="34" charset="0"/>
                <a:cs typeface="Arial" panose="020B0604020202020204" pitchFamily="34" charset="0"/>
              </a:rPr>
              <a:t>PP Zero Executive</a:t>
            </a:r>
          </a:p>
          <a:p>
            <a:pPr marL="457200" lvl="0" indent="-457200">
              <a:buFont typeface="+mj-lt"/>
              <a:buAutoNum type="arabicPeriod"/>
            </a:pPr>
            <a:r>
              <a:rPr lang="en-AU" sz="2400" dirty="0" smtClean="0">
                <a:latin typeface="Arial" panose="020B0604020202020204" pitchFamily="34" charset="0"/>
                <a:cs typeface="Arial" panose="020B0604020202020204" pitchFamily="34" charset="0"/>
              </a:rPr>
              <a:t>PP Zero Working Group / Escalation Group</a:t>
            </a:r>
            <a:endParaRPr lang="en-AU" sz="2400" dirty="0">
              <a:latin typeface="Arial" panose="020B0604020202020204" pitchFamily="34" charset="0"/>
              <a:cs typeface="Arial" panose="020B0604020202020204" pitchFamily="34" charset="0"/>
            </a:endParaRPr>
          </a:p>
          <a:p>
            <a:pPr marL="457200" lvl="0" indent="-457200">
              <a:buFont typeface="+mj-lt"/>
              <a:buAutoNum type="arabicPeriod"/>
            </a:pPr>
            <a:r>
              <a:rPr lang="en-AU" sz="2400" dirty="0">
                <a:latin typeface="Arial" panose="020B0604020202020204" pitchFamily="34" charset="0"/>
                <a:cs typeface="Arial" panose="020B0604020202020204" pitchFamily="34" charset="0"/>
              </a:rPr>
              <a:t>PP </a:t>
            </a:r>
            <a:r>
              <a:rPr lang="en-AU" sz="2400" dirty="0" smtClean="0">
                <a:latin typeface="Arial" panose="020B0604020202020204" pitchFamily="34" charset="0"/>
                <a:cs typeface="Arial" panose="020B0604020202020204" pitchFamily="34" charset="0"/>
              </a:rPr>
              <a:t>Homeless Service Coordination </a:t>
            </a:r>
          </a:p>
          <a:p>
            <a:pPr marL="457200" lvl="0" indent="-457200">
              <a:buFont typeface="+mj-lt"/>
              <a:buAutoNum type="arabicPeriod"/>
            </a:pPr>
            <a:r>
              <a:rPr lang="en-AU" sz="2400" dirty="0" smtClean="0">
                <a:latin typeface="Arial" panose="020B0604020202020204" pitchFamily="34" charset="0"/>
                <a:cs typeface="Arial" panose="020B0604020202020204" pitchFamily="34" charset="0"/>
              </a:rPr>
              <a:t>Rough Sleeping Outreach</a:t>
            </a:r>
            <a:endParaRPr lang="en-AU" sz="2400" dirty="0">
              <a:latin typeface="Arial" panose="020B0604020202020204" pitchFamily="34" charset="0"/>
              <a:cs typeface="Arial" panose="020B0604020202020204" pitchFamily="34" charset="0"/>
            </a:endParaRPr>
          </a:p>
          <a:p>
            <a:pPr marL="457200" lvl="0" indent="-457200">
              <a:buFont typeface="+mj-lt"/>
              <a:buAutoNum type="arabicPeriod"/>
            </a:pPr>
            <a:r>
              <a:rPr lang="en-AU" sz="2400" dirty="0" smtClean="0">
                <a:latin typeface="Arial" panose="020B0604020202020204" pitchFamily="34" charset="0"/>
                <a:cs typeface="Arial" panose="020B0604020202020204" pitchFamily="34" charset="0"/>
              </a:rPr>
              <a:t>Hot Spots</a:t>
            </a:r>
          </a:p>
          <a:p>
            <a:pPr marL="457200" lvl="0" indent="-457200">
              <a:buFont typeface="+mj-lt"/>
              <a:buAutoNum type="arabicPeriod"/>
            </a:pPr>
            <a:r>
              <a:rPr lang="en-AU" sz="2400" dirty="0">
                <a:latin typeface="Arial" panose="020B0604020202020204" pitchFamily="34" charset="0"/>
                <a:cs typeface="Arial" panose="020B0604020202020204" pitchFamily="34" charset="0"/>
              </a:rPr>
              <a:t>Community Lead (City of Port Phillip)</a:t>
            </a:r>
          </a:p>
          <a:p>
            <a:pPr marL="0" lvl="0" indent="0">
              <a:buNone/>
            </a:pPr>
            <a:endParaRPr lang="en-AU" sz="2400" dirty="0">
              <a:solidFill>
                <a:srgbClr val="FF0000"/>
              </a:solidFill>
              <a:latin typeface="Arial" panose="020B0604020202020204" pitchFamily="34" charset="0"/>
              <a:cs typeface="Arial" panose="020B0604020202020204" pitchFamily="34" charset="0"/>
            </a:endParaRPr>
          </a:p>
          <a:p>
            <a:pPr marL="0" lvl="0" indent="0">
              <a:buNone/>
            </a:pPr>
            <a:r>
              <a:rPr lang="en-AU" sz="2400" dirty="0" smtClean="0">
                <a:solidFill>
                  <a:srgbClr val="FF0000"/>
                </a:solidFill>
                <a:latin typeface="Arial" panose="020B0604020202020204" pitchFamily="34" charset="0"/>
                <a:cs typeface="Arial" panose="020B0604020202020204" pitchFamily="34" charset="0"/>
              </a:rPr>
              <a:t>New roles</a:t>
            </a:r>
          </a:p>
          <a:p>
            <a:pPr marL="457200" lvl="0" indent="-457200">
              <a:buFont typeface="+mj-lt"/>
              <a:buAutoNum type="arabicPeriod"/>
            </a:pPr>
            <a:r>
              <a:rPr lang="en-AU" sz="2400" dirty="0" smtClean="0">
                <a:latin typeface="Arial" panose="020B0604020202020204" pitchFamily="34" charset="0"/>
                <a:cs typeface="Arial" panose="020B0604020202020204" pitchFamily="34" charset="0"/>
              </a:rPr>
              <a:t>Data Lead (Launch Housing)</a:t>
            </a:r>
            <a:endParaRPr lang="en-A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11935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401" y="432000"/>
            <a:ext cx="8229600" cy="624595"/>
          </a:xfrm>
        </p:spPr>
        <p:txBody>
          <a:bodyPr lIns="0" tIns="0" rIns="0" bIns="0" anchor="t" anchorCtr="0">
            <a:spAutoFit/>
          </a:bodyPr>
          <a:lstStyle/>
          <a:p>
            <a:pPr algn="l">
              <a:lnSpc>
                <a:spcPct val="110000"/>
              </a:lnSpc>
            </a:pPr>
            <a:r>
              <a:rPr lang="en-US" sz="4000" dirty="0" smtClean="0">
                <a:solidFill>
                  <a:srgbClr val="582C83"/>
                </a:solidFill>
                <a:latin typeface="Arial"/>
              </a:rPr>
              <a:t>BNL: Create &amp; Maintain and Work</a:t>
            </a:r>
            <a:endParaRPr lang="en-US" sz="4000" dirty="0">
              <a:solidFill>
                <a:srgbClr val="582C83"/>
              </a:solidFill>
              <a:latin typeface="Arial"/>
            </a:endParaRPr>
          </a:p>
        </p:txBody>
      </p:sp>
      <p:sp>
        <p:nvSpPr>
          <p:cNvPr id="3" name="Content Placeholder 2"/>
          <p:cNvSpPr>
            <a:spLocks noGrp="1"/>
          </p:cNvSpPr>
          <p:nvPr>
            <p:ph idx="1"/>
          </p:nvPr>
        </p:nvSpPr>
        <p:spPr>
          <a:xfrm>
            <a:off x="482401" y="1275606"/>
            <a:ext cx="8229600" cy="4653582"/>
          </a:xfrm>
        </p:spPr>
        <p:txBody>
          <a:bodyPr lIns="0" tIns="0" rIns="0" bIns="0">
            <a:spAutoFit/>
          </a:bodyPr>
          <a:lstStyle/>
          <a:p>
            <a:pPr marL="0" indent="0">
              <a:buNone/>
            </a:pPr>
            <a:r>
              <a:rPr lang="en-AU" sz="2400" b="1" dirty="0">
                <a:latin typeface="Arial" panose="020B0604020202020204" pitchFamily="34" charset="0"/>
                <a:cs typeface="Arial" panose="020B0604020202020204" pitchFamily="34" charset="0"/>
              </a:rPr>
              <a:t>Phase 1: Create the first </a:t>
            </a:r>
            <a:r>
              <a:rPr lang="en-AU" sz="2400" b="1" dirty="0" smtClean="0">
                <a:latin typeface="Arial" panose="020B0604020202020204" pitchFamily="34" charset="0"/>
                <a:cs typeface="Arial" panose="020B0604020202020204" pitchFamily="34" charset="0"/>
              </a:rPr>
              <a:t>list</a:t>
            </a:r>
          </a:p>
          <a:p>
            <a:r>
              <a:rPr lang="en-AU" sz="2400" dirty="0" smtClean="0">
                <a:latin typeface="Arial" panose="020B0604020202020204" pitchFamily="34" charset="0"/>
                <a:cs typeface="Arial" panose="020B0604020202020204" pitchFamily="34" charset="0"/>
              </a:rPr>
              <a:t>Special session of rough sleeping outreach group </a:t>
            </a:r>
          </a:p>
          <a:p>
            <a:r>
              <a:rPr lang="en-AU" sz="2400" dirty="0" smtClean="0">
                <a:latin typeface="Arial" panose="020B0604020202020204" pitchFamily="34" charset="0"/>
                <a:cs typeface="Arial" panose="020B0604020202020204" pitchFamily="34" charset="0"/>
              </a:rPr>
              <a:t>Pooling known people and adding to SRS</a:t>
            </a:r>
            <a:endParaRPr lang="en-AU" sz="2400" dirty="0">
              <a:latin typeface="Arial" panose="020B0604020202020204" pitchFamily="34" charset="0"/>
              <a:cs typeface="Arial" panose="020B0604020202020204" pitchFamily="34" charset="0"/>
            </a:endParaRPr>
          </a:p>
          <a:p>
            <a:pPr marL="0" indent="0">
              <a:buNone/>
            </a:pPr>
            <a:r>
              <a:rPr lang="en-AU" sz="2400" b="1" dirty="0" smtClean="0">
                <a:latin typeface="Arial" panose="020B0604020202020204" pitchFamily="34" charset="0"/>
                <a:cs typeface="Arial" panose="020B0604020202020204" pitchFamily="34" charset="0"/>
              </a:rPr>
              <a:t>Phase </a:t>
            </a:r>
            <a:r>
              <a:rPr lang="en-AU" sz="2400" b="1" dirty="0">
                <a:latin typeface="Arial" panose="020B0604020202020204" pitchFamily="34" charset="0"/>
                <a:cs typeface="Arial" panose="020B0604020202020204" pitchFamily="34" charset="0"/>
              </a:rPr>
              <a:t>2: </a:t>
            </a:r>
            <a:r>
              <a:rPr lang="en-AU" sz="2400" b="1" dirty="0" smtClean="0">
                <a:latin typeface="Arial" panose="020B0604020202020204" pitchFamily="34" charset="0"/>
                <a:cs typeface="Arial" panose="020B0604020202020204" pitchFamily="34" charset="0"/>
              </a:rPr>
              <a:t>Maintaining </a:t>
            </a:r>
            <a:r>
              <a:rPr lang="en-AU" sz="2400" b="1" dirty="0">
                <a:latin typeface="Arial" panose="020B0604020202020204" pitchFamily="34" charset="0"/>
                <a:cs typeface="Arial" panose="020B0604020202020204" pitchFamily="34" charset="0"/>
              </a:rPr>
              <a:t>and </a:t>
            </a:r>
            <a:r>
              <a:rPr lang="en-AU" sz="2400" b="1" dirty="0" smtClean="0">
                <a:latin typeface="Arial" panose="020B0604020202020204" pitchFamily="34" charset="0"/>
                <a:cs typeface="Arial" panose="020B0604020202020204" pitchFamily="34" charset="0"/>
              </a:rPr>
              <a:t>working </a:t>
            </a:r>
            <a:r>
              <a:rPr lang="en-AU" sz="2400" b="1" dirty="0">
                <a:latin typeface="Arial" panose="020B0604020202020204" pitchFamily="34" charset="0"/>
                <a:cs typeface="Arial" panose="020B0604020202020204" pitchFamily="34" charset="0"/>
              </a:rPr>
              <a:t>the list</a:t>
            </a:r>
            <a:endParaRPr lang="en-AU" sz="2400" dirty="0">
              <a:latin typeface="Arial" panose="020B0604020202020204" pitchFamily="34" charset="0"/>
              <a:cs typeface="Arial" panose="020B0604020202020204" pitchFamily="34" charset="0"/>
            </a:endParaRPr>
          </a:p>
          <a:p>
            <a:r>
              <a:rPr lang="en-AU" sz="2400" b="1" dirty="0">
                <a:latin typeface="Arial" panose="020B0604020202020204" pitchFamily="34" charset="0"/>
                <a:cs typeface="Arial" panose="020B0604020202020204" pitchFamily="34" charset="0"/>
              </a:rPr>
              <a:t> </a:t>
            </a:r>
            <a:r>
              <a:rPr lang="en-AU" sz="2400" dirty="0" smtClean="0">
                <a:latin typeface="Arial" panose="020B0604020202020204" pitchFamily="34" charset="0"/>
                <a:cs typeface="Arial" panose="020B0604020202020204" pitchFamily="34" charset="0"/>
              </a:rPr>
              <a:t>See handout for how to create first BNL and maintain it </a:t>
            </a:r>
          </a:p>
          <a:p>
            <a:endParaRPr lang="en-AU" sz="2400" dirty="0">
              <a:latin typeface="Arial" panose="020B0604020202020204" pitchFamily="34" charset="0"/>
              <a:cs typeface="Arial" panose="020B0604020202020204" pitchFamily="34" charset="0"/>
            </a:endParaRPr>
          </a:p>
          <a:p>
            <a:pPr marL="0" indent="0">
              <a:buNone/>
            </a:pPr>
            <a:r>
              <a:rPr lang="en-AU" sz="2400" b="1" dirty="0" smtClean="0">
                <a:latin typeface="Arial" panose="020B0604020202020204" pitchFamily="34" charset="0"/>
                <a:cs typeface="Arial" panose="020B0604020202020204" pitchFamily="34" charset="0"/>
              </a:rPr>
              <a:t>CQI approach to the work: </a:t>
            </a:r>
            <a:r>
              <a:rPr lang="en-AU" sz="2400" dirty="0" smtClean="0">
                <a:latin typeface="Arial" panose="020B0604020202020204" pitchFamily="34" charset="0"/>
                <a:cs typeface="Arial" panose="020B0604020202020204" pitchFamily="34" charset="0"/>
              </a:rPr>
              <a:t>informed by the data, learning and reflecting as we go: system blockages and leverage points identified and responses tried, learnt from</a:t>
            </a:r>
            <a:endParaRPr lang="en-AU" sz="2400" dirty="0">
              <a:latin typeface="Arial" panose="020B0604020202020204" pitchFamily="34" charset="0"/>
              <a:cs typeface="Arial" panose="020B0604020202020204" pitchFamily="34" charset="0"/>
            </a:endParaRPr>
          </a:p>
          <a:p>
            <a:pPr marL="0" indent="0">
              <a:buNone/>
            </a:pPr>
            <a:r>
              <a:rPr lang="en-AU" sz="2400" b="1" dirty="0" smtClean="0">
                <a:latin typeface="Arial" panose="020B0604020202020204" pitchFamily="34" charset="0"/>
                <a:cs typeface="Arial" panose="020B0604020202020204" pitchFamily="34" charset="0"/>
              </a:rPr>
              <a:t>Resources: </a:t>
            </a:r>
            <a:r>
              <a:rPr lang="en-AU" sz="2400" dirty="0" smtClean="0">
                <a:latin typeface="Arial" panose="020B0604020202020204" pitchFamily="34" charset="0"/>
                <a:cs typeface="Arial" panose="020B0604020202020204" pitchFamily="34" charset="0"/>
              </a:rPr>
              <a:t>to help maintain and share the list (LH)</a:t>
            </a:r>
          </a:p>
          <a:p>
            <a:pPr marL="0" indent="0">
              <a:buNone/>
            </a:pPr>
            <a:r>
              <a:rPr lang="en-AU" sz="2400" b="1" dirty="0" smtClean="0">
                <a:latin typeface="Arial" panose="020B0604020202020204" pitchFamily="34" charset="0"/>
                <a:cs typeface="Arial" panose="020B0604020202020204" pitchFamily="34" charset="0"/>
              </a:rPr>
              <a:t>Resources: </a:t>
            </a:r>
            <a:r>
              <a:rPr lang="en-AU" sz="2400" dirty="0" smtClean="0">
                <a:latin typeface="Arial" panose="020B0604020202020204" pitchFamily="34" charset="0"/>
                <a:cs typeface="Arial" panose="020B0604020202020204" pitchFamily="34" charset="0"/>
              </a:rPr>
              <a:t>for CQI (?)</a:t>
            </a:r>
            <a:endParaRPr lang="en-US" sz="2400" dirty="0" smtClean="0">
              <a:solidFill>
                <a:srgbClr val="E03C3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4060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2401" y="432000"/>
            <a:ext cx="8229600" cy="624595"/>
          </a:xfrm>
        </p:spPr>
        <p:txBody>
          <a:bodyPr lIns="0" tIns="0" rIns="0" bIns="0" anchor="t" anchorCtr="0">
            <a:spAutoFit/>
          </a:bodyPr>
          <a:lstStyle/>
          <a:p>
            <a:pPr algn="l">
              <a:lnSpc>
                <a:spcPct val="110000"/>
              </a:lnSpc>
            </a:pPr>
            <a:r>
              <a:rPr lang="en-US" sz="4000" dirty="0" smtClean="0">
                <a:solidFill>
                  <a:srgbClr val="582C83"/>
                </a:solidFill>
                <a:latin typeface="Arial"/>
              </a:rPr>
              <a:t>Today’s agenda</a:t>
            </a:r>
            <a:endParaRPr lang="en-US" sz="4000" dirty="0">
              <a:solidFill>
                <a:srgbClr val="582C83"/>
              </a:solidFill>
              <a:latin typeface="Arial"/>
            </a:endParaRPr>
          </a:p>
        </p:txBody>
      </p:sp>
      <p:sp>
        <p:nvSpPr>
          <p:cNvPr id="3" name="Content Placeholder 2"/>
          <p:cNvSpPr>
            <a:spLocks noGrp="1"/>
          </p:cNvSpPr>
          <p:nvPr>
            <p:ph idx="1"/>
          </p:nvPr>
        </p:nvSpPr>
        <p:spPr>
          <a:xfrm>
            <a:off x="482401" y="1288669"/>
            <a:ext cx="8229600" cy="2757678"/>
          </a:xfrm>
        </p:spPr>
        <p:txBody>
          <a:bodyPr lIns="0" tIns="0" rIns="0" bIns="0">
            <a:spAutoFit/>
          </a:bodyPr>
          <a:lstStyle/>
          <a:p>
            <a:pPr marL="457200" indent="-457200">
              <a:buFont typeface="+mj-lt"/>
              <a:buAutoNum type="arabicPeriod"/>
            </a:pPr>
            <a:r>
              <a:rPr lang="en-AU" sz="2800" dirty="0" smtClean="0">
                <a:latin typeface="Arial" panose="020B0604020202020204" pitchFamily="34" charset="0"/>
                <a:cs typeface="Arial" panose="020B0604020202020204" pitchFamily="34" charset="0"/>
              </a:rPr>
              <a:t>To </a:t>
            </a:r>
            <a:r>
              <a:rPr lang="en-AU" sz="2800" dirty="0">
                <a:latin typeface="Arial" panose="020B0604020202020204" pitchFamily="34" charset="0"/>
                <a:cs typeface="Arial" panose="020B0604020202020204" pitchFamily="34" charset="0"/>
              </a:rPr>
              <a:t>describe </a:t>
            </a:r>
            <a:r>
              <a:rPr lang="en-AU" sz="2800" dirty="0" smtClean="0">
                <a:latin typeface="Arial" panose="020B0604020202020204" pitchFamily="34" charset="0"/>
                <a:cs typeface="Arial" panose="020B0604020202020204" pitchFamily="34" charset="0"/>
              </a:rPr>
              <a:t>the Functional </a:t>
            </a:r>
            <a:r>
              <a:rPr lang="en-AU" sz="2800" dirty="0">
                <a:latin typeface="Arial" panose="020B0604020202020204" pitchFamily="34" charset="0"/>
                <a:cs typeface="Arial" panose="020B0604020202020204" pitchFamily="34" charset="0"/>
              </a:rPr>
              <a:t>Zero </a:t>
            </a:r>
            <a:r>
              <a:rPr lang="en-AU" sz="2800" dirty="0" smtClean="0">
                <a:latin typeface="Arial" panose="020B0604020202020204" pitchFamily="34" charset="0"/>
                <a:cs typeface="Arial" panose="020B0604020202020204" pitchFamily="34" charset="0"/>
              </a:rPr>
              <a:t>approach</a:t>
            </a:r>
            <a:endParaRPr lang="en-AU" sz="2800" dirty="0">
              <a:latin typeface="Arial" panose="020B0604020202020204" pitchFamily="34" charset="0"/>
              <a:cs typeface="Arial" panose="020B0604020202020204" pitchFamily="34" charset="0"/>
            </a:endParaRPr>
          </a:p>
          <a:p>
            <a:pPr marL="457200" indent="-457200">
              <a:buFont typeface="+mj-lt"/>
              <a:buAutoNum type="arabicPeriod"/>
            </a:pPr>
            <a:r>
              <a:rPr lang="en-AU" sz="2800" dirty="0">
                <a:latin typeface="Arial" panose="020B0604020202020204" pitchFamily="34" charset="0"/>
                <a:cs typeface="Arial" panose="020B0604020202020204" pitchFamily="34" charset="0"/>
              </a:rPr>
              <a:t>To describe the role of a quality By-Name List </a:t>
            </a:r>
            <a:r>
              <a:rPr lang="en-AU" sz="2800" dirty="0" smtClean="0">
                <a:latin typeface="Arial" panose="020B0604020202020204" pitchFamily="34" charset="0"/>
                <a:cs typeface="Arial" panose="020B0604020202020204" pitchFamily="34" charset="0"/>
              </a:rPr>
              <a:t>and give an example of a scorecard (Port Phillip Zero)</a:t>
            </a:r>
            <a:endParaRPr lang="en-AU" sz="2800" dirty="0">
              <a:latin typeface="Arial" panose="020B0604020202020204" pitchFamily="34" charset="0"/>
              <a:cs typeface="Arial" panose="020B0604020202020204" pitchFamily="34" charset="0"/>
            </a:endParaRPr>
          </a:p>
          <a:p>
            <a:pPr marL="457200" indent="-457200">
              <a:buFont typeface="+mj-lt"/>
              <a:buAutoNum type="arabicPeriod"/>
            </a:pPr>
            <a:r>
              <a:rPr lang="en-AU" sz="2800" dirty="0">
                <a:latin typeface="Arial" panose="020B0604020202020204" pitchFamily="34" charset="0"/>
                <a:cs typeface="Arial" panose="020B0604020202020204" pitchFamily="34" charset="0"/>
              </a:rPr>
              <a:t>To give you a background to the Australian Alliance to end Homelessness </a:t>
            </a:r>
          </a:p>
        </p:txBody>
      </p:sp>
    </p:spTree>
    <p:extLst>
      <p:ext uri="{BB962C8B-B14F-4D97-AF65-F5344CB8AC3E}">
        <p14:creationId xmlns:p14="http://schemas.microsoft.com/office/powerpoint/2010/main" val="1914821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401" y="432000"/>
            <a:ext cx="8229600" cy="624595"/>
          </a:xfrm>
        </p:spPr>
        <p:txBody>
          <a:bodyPr lIns="0" tIns="0" rIns="0" bIns="0" anchor="t" anchorCtr="0">
            <a:spAutoFit/>
          </a:bodyPr>
          <a:lstStyle/>
          <a:p>
            <a:pPr algn="l">
              <a:lnSpc>
                <a:spcPct val="110000"/>
              </a:lnSpc>
            </a:pPr>
            <a:r>
              <a:rPr lang="en-US" sz="4000" dirty="0" smtClean="0">
                <a:solidFill>
                  <a:srgbClr val="582C83"/>
                </a:solidFill>
                <a:latin typeface="Arial"/>
              </a:rPr>
              <a:t>Ending homelessness</a:t>
            </a:r>
            <a:endParaRPr lang="en-US" sz="4000" dirty="0">
              <a:solidFill>
                <a:srgbClr val="582C83"/>
              </a:solidFill>
              <a:latin typeface="Arial"/>
            </a:endParaRPr>
          </a:p>
        </p:txBody>
      </p:sp>
      <p:sp>
        <p:nvSpPr>
          <p:cNvPr id="3" name="Content Placeholder 2"/>
          <p:cNvSpPr>
            <a:spLocks noGrp="1"/>
          </p:cNvSpPr>
          <p:nvPr>
            <p:ph idx="1"/>
          </p:nvPr>
        </p:nvSpPr>
        <p:spPr>
          <a:xfrm>
            <a:off x="482401" y="1288669"/>
            <a:ext cx="8229600" cy="4441216"/>
          </a:xfrm>
        </p:spPr>
        <p:txBody>
          <a:bodyPr lIns="0" tIns="0" rIns="0" bIns="0">
            <a:spAutoFit/>
          </a:bodyPr>
          <a:lstStyle/>
          <a:p>
            <a:pPr marL="0" indent="0">
              <a:lnSpc>
                <a:spcPct val="120000"/>
              </a:lnSpc>
              <a:spcBef>
                <a:spcPts val="600"/>
              </a:spcBef>
              <a:spcAft>
                <a:spcPts val="600"/>
              </a:spcAft>
              <a:buNone/>
            </a:pPr>
            <a:r>
              <a:rPr lang="en-US" sz="2400" dirty="0" smtClean="0">
                <a:solidFill>
                  <a:srgbClr val="E03C31"/>
                </a:solidFill>
                <a:latin typeface="Arial" panose="020B0604020202020204" pitchFamily="34" charset="0"/>
                <a:cs typeface="Arial" panose="020B0604020202020204" pitchFamily="34" charset="0"/>
              </a:rPr>
              <a:t>Barriers and opportunities</a:t>
            </a:r>
          </a:p>
          <a:p>
            <a:r>
              <a:rPr lang="en-AU" sz="2000" dirty="0" smtClean="0">
                <a:latin typeface="Arial" panose="020B0604020202020204" pitchFamily="34" charset="0"/>
                <a:cs typeface="Arial" panose="020B0604020202020204" pitchFamily="34" charset="0"/>
              </a:rPr>
              <a:t>Highly populated service </a:t>
            </a:r>
            <a:r>
              <a:rPr lang="en-AU" sz="2000" dirty="0" smtClean="0">
                <a:latin typeface="Arial" panose="020B0604020202020204" pitchFamily="34" charset="0"/>
                <a:cs typeface="Arial" panose="020B0604020202020204" pitchFamily="34" charset="0"/>
              </a:rPr>
              <a:t>‘eco-system’</a:t>
            </a:r>
            <a:endParaRPr lang="en-AU" sz="2000" dirty="0">
              <a:latin typeface="Arial" panose="020B0604020202020204" pitchFamily="34" charset="0"/>
              <a:cs typeface="Arial" panose="020B0604020202020204" pitchFamily="34" charset="0"/>
            </a:endParaRPr>
          </a:p>
          <a:p>
            <a:r>
              <a:rPr lang="en-AU" sz="2000" dirty="0">
                <a:latin typeface="Arial" panose="020B0604020202020204" pitchFamily="34" charset="0"/>
                <a:cs typeface="Arial" panose="020B0604020202020204" pitchFamily="34" charset="0"/>
              </a:rPr>
              <a:t>complex multi-system interactions </a:t>
            </a:r>
            <a:endParaRPr lang="en-AU" sz="2000" dirty="0" smtClean="0">
              <a:latin typeface="Arial" panose="020B0604020202020204" pitchFamily="34" charset="0"/>
              <a:cs typeface="Arial" panose="020B0604020202020204" pitchFamily="34" charset="0"/>
            </a:endParaRPr>
          </a:p>
          <a:p>
            <a:r>
              <a:rPr lang="en-AU" sz="2000" dirty="0" smtClean="0">
                <a:latin typeface="Arial" panose="020B0604020202020204" pitchFamily="34" charset="0"/>
                <a:cs typeface="Arial" panose="020B0604020202020204" pitchFamily="34" charset="0"/>
              </a:rPr>
              <a:t>Many data systems</a:t>
            </a:r>
          </a:p>
          <a:p>
            <a:pPr marL="0" indent="0">
              <a:lnSpc>
                <a:spcPct val="120000"/>
              </a:lnSpc>
              <a:spcBef>
                <a:spcPts val="600"/>
              </a:spcBef>
              <a:spcAft>
                <a:spcPts val="600"/>
              </a:spcAft>
              <a:buNone/>
            </a:pPr>
            <a:r>
              <a:rPr lang="en-US" sz="2400" dirty="0" smtClean="0">
                <a:solidFill>
                  <a:srgbClr val="E03C31"/>
                </a:solidFill>
                <a:latin typeface="Arial" panose="020B0604020202020204" pitchFamily="34" charset="0"/>
                <a:cs typeface="Arial" panose="020B0604020202020204" pitchFamily="34" charset="0"/>
              </a:rPr>
              <a:t>Strategic planned approach needed</a:t>
            </a:r>
          </a:p>
          <a:p>
            <a:r>
              <a:rPr lang="en-AU" sz="2000" dirty="0">
                <a:latin typeface="Arial" panose="020B0604020202020204" pitchFamily="34" charset="0"/>
                <a:cs typeface="Arial" panose="020B0604020202020204" pitchFamily="34" charset="0"/>
              </a:rPr>
              <a:t>strategic </a:t>
            </a:r>
            <a:r>
              <a:rPr lang="en-AU" sz="2000" dirty="0" smtClean="0">
                <a:latin typeface="Arial" panose="020B0604020202020204" pitchFamily="34" charset="0"/>
                <a:cs typeface="Arial" panose="020B0604020202020204" pitchFamily="34" charset="0"/>
              </a:rPr>
              <a:t>objective</a:t>
            </a:r>
          </a:p>
          <a:p>
            <a:r>
              <a:rPr lang="en-AU" sz="2000" dirty="0" smtClean="0">
                <a:latin typeface="Arial" panose="020B0604020202020204" pitchFamily="34" charset="0"/>
                <a:cs typeface="Arial" panose="020B0604020202020204" pitchFamily="34" charset="0"/>
              </a:rPr>
              <a:t>clear </a:t>
            </a:r>
            <a:r>
              <a:rPr lang="en-AU" sz="2000" dirty="0">
                <a:latin typeface="Arial" panose="020B0604020202020204" pitchFamily="34" charset="0"/>
                <a:cs typeface="Arial" panose="020B0604020202020204" pitchFamily="34" charset="0"/>
              </a:rPr>
              <a:t>measurable </a:t>
            </a:r>
            <a:r>
              <a:rPr lang="en-AU" sz="2000" dirty="0" smtClean="0">
                <a:latin typeface="Arial" panose="020B0604020202020204" pitchFamily="34" charset="0"/>
                <a:cs typeface="Arial" panose="020B0604020202020204" pitchFamily="34" charset="0"/>
              </a:rPr>
              <a:t>outcomes</a:t>
            </a:r>
          </a:p>
          <a:p>
            <a:r>
              <a:rPr lang="en-AU" sz="2000" dirty="0" smtClean="0">
                <a:latin typeface="Arial" panose="020B0604020202020204" pitchFamily="34" charset="0"/>
                <a:cs typeface="Arial" panose="020B0604020202020204" pitchFamily="34" charset="0"/>
              </a:rPr>
              <a:t>measuring </a:t>
            </a:r>
            <a:r>
              <a:rPr lang="en-AU" sz="2000" dirty="0">
                <a:latin typeface="Arial" panose="020B0604020202020204" pitchFamily="34" charset="0"/>
                <a:cs typeface="Arial" panose="020B0604020202020204" pitchFamily="34" charset="0"/>
              </a:rPr>
              <a:t>apparatus or </a:t>
            </a:r>
            <a:r>
              <a:rPr lang="en-AU" sz="2000" dirty="0" smtClean="0">
                <a:latin typeface="Arial" panose="020B0604020202020204" pitchFamily="34" charset="0"/>
                <a:cs typeface="Arial" panose="020B0604020202020204" pitchFamily="34" charset="0"/>
              </a:rPr>
              <a:t>mechanism</a:t>
            </a:r>
          </a:p>
          <a:p>
            <a:r>
              <a:rPr lang="en-AU" sz="2000" dirty="0" smtClean="0">
                <a:latin typeface="Arial" panose="020B0604020202020204" pitchFamily="34" charset="0"/>
                <a:cs typeface="Arial" panose="020B0604020202020204" pitchFamily="34" charset="0"/>
              </a:rPr>
              <a:t>Resources</a:t>
            </a:r>
          </a:p>
          <a:p>
            <a:r>
              <a:rPr lang="en-AU" sz="2000" dirty="0" smtClean="0">
                <a:latin typeface="Arial" panose="020B0604020202020204" pitchFamily="34" charset="0"/>
                <a:cs typeface="Arial" panose="020B0604020202020204" pitchFamily="34" charset="0"/>
              </a:rPr>
              <a:t>Leadership</a:t>
            </a:r>
          </a:p>
          <a:p>
            <a:r>
              <a:rPr lang="en-AU" sz="2000" dirty="0" smtClean="0">
                <a:latin typeface="Arial" panose="020B0604020202020204" pitchFamily="34" charset="0"/>
                <a:cs typeface="Arial" panose="020B0604020202020204" pitchFamily="34" charset="0"/>
              </a:rPr>
              <a:t>Political will at different levels of Government</a:t>
            </a:r>
            <a:endParaRPr lang="en-AU" sz="2400" dirty="0"/>
          </a:p>
        </p:txBody>
      </p:sp>
    </p:spTree>
    <p:extLst>
      <p:ext uri="{BB962C8B-B14F-4D97-AF65-F5344CB8AC3E}">
        <p14:creationId xmlns:p14="http://schemas.microsoft.com/office/powerpoint/2010/main" val="1643691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401" y="432000"/>
            <a:ext cx="8229600" cy="624595"/>
          </a:xfrm>
        </p:spPr>
        <p:txBody>
          <a:bodyPr lIns="0" tIns="0" rIns="0" bIns="0" anchor="t" anchorCtr="0">
            <a:spAutoFit/>
          </a:bodyPr>
          <a:lstStyle/>
          <a:p>
            <a:pPr algn="l">
              <a:lnSpc>
                <a:spcPct val="110000"/>
              </a:lnSpc>
            </a:pPr>
            <a:r>
              <a:rPr lang="en-US" sz="4000" dirty="0" smtClean="0">
                <a:solidFill>
                  <a:srgbClr val="582C83"/>
                </a:solidFill>
                <a:latin typeface="Arial"/>
              </a:rPr>
              <a:t>Strategies</a:t>
            </a:r>
            <a:endParaRPr lang="en-US" sz="4000" dirty="0">
              <a:solidFill>
                <a:srgbClr val="582C83"/>
              </a:solidFill>
              <a:latin typeface="Arial"/>
            </a:endParaRPr>
          </a:p>
        </p:txBody>
      </p:sp>
      <p:sp>
        <p:nvSpPr>
          <p:cNvPr id="3" name="Content Placeholder 2"/>
          <p:cNvSpPr>
            <a:spLocks noGrp="1"/>
          </p:cNvSpPr>
          <p:nvPr>
            <p:ph idx="1"/>
          </p:nvPr>
        </p:nvSpPr>
        <p:spPr>
          <a:xfrm>
            <a:off x="482401" y="1288669"/>
            <a:ext cx="8229600" cy="4010329"/>
          </a:xfrm>
        </p:spPr>
        <p:txBody>
          <a:bodyPr lIns="0" tIns="0" rIns="0" bIns="0">
            <a:spAutoFit/>
          </a:bodyPr>
          <a:lstStyle/>
          <a:p>
            <a:pPr marL="0" indent="0">
              <a:lnSpc>
                <a:spcPct val="120000"/>
              </a:lnSpc>
              <a:spcBef>
                <a:spcPts val="600"/>
              </a:spcBef>
              <a:spcAft>
                <a:spcPts val="600"/>
              </a:spcAft>
              <a:buNone/>
            </a:pPr>
            <a:r>
              <a:rPr lang="en-US" sz="2400" dirty="0" smtClean="0">
                <a:solidFill>
                  <a:srgbClr val="E03C31"/>
                </a:solidFill>
                <a:latin typeface="Arial" panose="020B0604020202020204" pitchFamily="34" charset="0"/>
                <a:cs typeface="Arial" panose="020B0604020202020204" pitchFamily="34" charset="0"/>
              </a:rPr>
              <a:t>The Road Home (2008) </a:t>
            </a:r>
          </a:p>
          <a:p>
            <a:pPr marL="457200" lvl="0" indent="-457200">
              <a:buFont typeface="+mj-lt"/>
              <a:buAutoNum type="arabicPeriod"/>
            </a:pPr>
            <a:r>
              <a:rPr lang="en-AU" sz="2000" dirty="0">
                <a:latin typeface="Arial" panose="020B0604020202020204" pitchFamily="34" charset="0"/>
                <a:cs typeface="Arial" panose="020B0604020202020204" pitchFamily="34" charset="0"/>
              </a:rPr>
              <a:t>Turning off the tap</a:t>
            </a:r>
          </a:p>
          <a:p>
            <a:pPr marL="457200" lvl="0" indent="-457200">
              <a:buFont typeface="+mj-lt"/>
              <a:buAutoNum type="arabicPeriod"/>
            </a:pPr>
            <a:r>
              <a:rPr lang="en-AU" sz="2000" dirty="0">
                <a:latin typeface="Arial" panose="020B0604020202020204" pitchFamily="34" charset="0"/>
                <a:cs typeface="Arial" panose="020B0604020202020204" pitchFamily="34" charset="0"/>
              </a:rPr>
              <a:t>Improving and expanding services (to end homelessness </a:t>
            </a:r>
            <a:r>
              <a:rPr lang="en-AU" sz="2000" dirty="0" smtClean="0">
                <a:latin typeface="Arial" panose="020B0604020202020204" pitchFamily="34" charset="0"/>
                <a:cs typeface="Arial" panose="020B0604020202020204" pitchFamily="34" charset="0"/>
              </a:rPr>
              <a:t>is in </a:t>
            </a:r>
            <a:r>
              <a:rPr lang="en-AU" sz="2000" dirty="0">
                <a:latin typeface="Arial" panose="020B0604020202020204" pitchFamily="34" charset="0"/>
                <a:cs typeface="Arial" panose="020B0604020202020204" pitchFamily="34" charset="0"/>
              </a:rPr>
              <a:t>the Table of Contents, but not in the body of the report)</a:t>
            </a:r>
          </a:p>
          <a:p>
            <a:pPr marL="457200" lvl="0" indent="-457200">
              <a:buFont typeface="+mj-lt"/>
              <a:buAutoNum type="arabicPeriod"/>
            </a:pPr>
            <a:r>
              <a:rPr lang="en-AU" sz="2000" dirty="0">
                <a:latin typeface="Arial" panose="020B0604020202020204" pitchFamily="34" charset="0"/>
                <a:cs typeface="Arial" panose="020B0604020202020204" pitchFamily="34" charset="0"/>
              </a:rPr>
              <a:t>Breaking the cycle</a:t>
            </a:r>
          </a:p>
          <a:p>
            <a:pPr marL="0" indent="0">
              <a:lnSpc>
                <a:spcPct val="120000"/>
              </a:lnSpc>
              <a:spcBef>
                <a:spcPts val="600"/>
              </a:spcBef>
              <a:spcAft>
                <a:spcPts val="600"/>
              </a:spcAft>
              <a:buNone/>
            </a:pPr>
            <a:r>
              <a:rPr lang="en-US" sz="2400" dirty="0" smtClean="0">
                <a:solidFill>
                  <a:srgbClr val="E03C31"/>
                </a:solidFill>
                <a:latin typeface="Arial" panose="020B0604020202020204" pitchFamily="34" charset="0"/>
                <a:cs typeface="Arial" panose="020B0604020202020204" pitchFamily="34" charset="0"/>
              </a:rPr>
              <a:t>Rough Sleeping Action Plan (2018)</a:t>
            </a:r>
          </a:p>
          <a:p>
            <a:pPr marL="457200" lvl="0" indent="-457200">
              <a:buFont typeface="+mj-lt"/>
              <a:buAutoNum type="arabicPeriod"/>
            </a:pPr>
            <a:r>
              <a:rPr lang="en-AU" sz="2000" dirty="0">
                <a:latin typeface="Arial" panose="020B0604020202020204" pitchFamily="34" charset="0"/>
                <a:cs typeface="Arial" panose="020B0604020202020204" pitchFamily="34" charset="0"/>
              </a:rPr>
              <a:t>Intervene early to prevent homelessness</a:t>
            </a:r>
          </a:p>
          <a:p>
            <a:pPr marL="457200" lvl="0" indent="-457200">
              <a:buFont typeface="+mj-lt"/>
              <a:buAutoNum type="arabicPeriod"/>
            </a:pPr>
            <a:r>
              <a:rPr lang="en-AU" sz="2000" dirty="0">
                <a:latin typeface="Arial" panose="020B0604020202020204" pitchFamily="34" charset="0"/>
                <a:cs typeface="Arial" panose="020B0604020202020204" pitchFamily="34" charset="0"/>
              </a:rPr>
              <a:t>Provide stable accommodation as soon as possible</a:t>
            </a:r>
          </a:p>
          <a:p>
            <a:pPr marL="457200" lvl="0" indent="-457200">
              <a:buFont typeface="+mj-lt"/>
              <a:buAutoNum type="arabicPeriod"/>
            </a:pPr>
            <a:r>
              <a:rPr lang="en-AU" sz="2000" dirty="0">
                <a:latin typeface="Arial" panose="020B0604020202020204" pitchFamily="34" charset="0"/>
                <a:cs typeface="Arial" panose="020B0604020202020204" pitchFamily="34" charset="0"/>
              </a:rPr>
              <a:t>Support to maintain the accommodation</a:t>
            </a:r>
          </a:p>
          <a:p>
            <a:pPr marL="457200" lvl="0" indent="-457200">
              <a:buFont typeface="+mj-lt"/>
              <a:buAutoNum type="arabicPeriod"/>
            </a:pPr>
            <a:r>
              <a:rPr lang="en-AU" sz="2000" dirty="0">
                <a:latin typeface="Arial" panose="020B0604020202020204" pitchFamily="34" charset="0"/>
                <a:cs typeface="Arial" panose="020B0604020202020204" pitchFamily="34" charset="0"/>
              </a:rPr>
              <a:t>An effective and responsive homelessness services system</a:t>
            </a:r>
          </a:p>
        </p:txBody>
      </p:sp>
    </p:spTree>
    <p:extLst>
      <p:ext uri="{BB962C8B-B14F-4D97-AF65-F5344CB8AC3E}">
        <p14:creationId xmlns:p14="http://schemas.microsoft.com/office/powerpoint/2010/main" val="3247167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401" y="432000"/>
            <a:ext cx="8229600" cy="624595"/>
          </a:xfrm>
        </p:spPr>
        <p:txBody>
          <a:bodyPr lIns="0" tIns="0" rIns="0" bIns="0" anchor="t" anchorCtr="0">
            <a:spAutoFit/>
          </a:bodyPr>
          <a:lstStyle/>
          <a:p>
            <a:pPr algn="l">
              <a:lnSpc>
                <a:spcPct val="110000"/>
              </a:lnSpc>
            </a:pPr>
            <a:r>
              <a:rPr lang="en-US" sz="4000" dirty="0" smtClean="0">
                <a:solidFill>
                  <a:srgbClr val="582C83"/>
                </a:solidFill>
                <a:latin typeface="Arial"/>
              </a:rPr>
              <a:t>Ending homelessness</a:t>
            </a:r>
            <a:endParaRPr lang="en-US" sz="4000" dirty="0">
              <a:solidFill>
                <a:srgbClr val="582C83"/>
              </a:solidFill>
              <a:latin typeface="Arial"/>
            </a:endParaRPr>
          </a:p>
        </p:txBody>
      </p:sp>
      <p:sp>
        <p:nvSpPr>
          <p:cNvPr id="3" name="Content Placeholder 2"/>
          <p:cNvSpPr>
            <a:spLocks noGrp="1"/>
          </p:cNvSpPr>
          <p:nvPr>
            <p:ph idx="1"/>
          </p:nvPr>
        </p:nvSpPr>
        <p:spPr>
          <a:xfrm>
            <a:off x="482401" y="1288669"/>
            <a:ext cx="8229600" cy="3228576"/>
          </a:xfrm>
        </p:spPr>
        <p:txBody>
          <a:bodyPr lIns="0" tIns="0" rIns="0" bIns="0">
            <a:spAutoFit/>
          </a:bodyPr>
          <a:lstStyle/>
          <a:p>
            <a:pPr marL="0" indent="0">
              <a:lnSpc>
                <a:spcPct val="120000"/>
              </a:lnSpc>
              <a:spcBef>
                <a:spcPts val="600"/>
              </a:spcBef>
              <a:spcAft>
                <a:spcPts val="600"/>
              </a:spcAft>
              <a:buNone/>
            </a:pPr>
            <a:r>
              <a:rPr lang="en-US" sz="2400" dirty="0" smtClean="0">
                <a:solidFill>
                  <a:srgbClr val="E03C31"/>
                </a:solidFill>
                <a:latin typeface="Arial" panose="020B0604020202020204" pitchFamily="34" charset="0"/>
                <a:cs typeface="Arial" panose="020B0604020202020204" pitchFamily="34" charset="0"/>
              </a:rPr>
              <a:t>What does the functional zero approach offer?</a:t>
            </a:r>
          </a:p>
          <a:p>
            <a:pPr lvl="0"/>
            <a:r>
              <a:rPr lang="en-AU" sz="2000" dirty="0" smtClean="0">
                <a:latin typeface="Arial" panose="020B0604020202020204" pitchFamily="34" charset="0"/>
                <a:cs typeface="Arial" panose="020B0604020202020204" pitchFamily="34" charset="0"/>
              </a:rPr>
              <a:t>A </a:t>
            </a:r>
            <a:r>
              <a:rPr lang="en-AU" sz="2000" dirty="0">
                <a:latin typeface="Arial" panose="020B0604020202020204" pitchFamily="34" charset="0"/>
                <a:cs typeface="Arial" panose="020B0604020202020204" pitchFamily="34" charset="0"/>
              </a:rPr>
              <a:t>refined and aspirational goal of ending homelessness </a:t>
            </a:r>
          </a:p>
          <a:p>
            <a:pPr lvl="0"/>
            <a:r>
              <a:rPr lang="en-AU" sz="2000" dirty="0">
                <a:latin typeface="Arial" panose="020B0604020202020204" pitchFamily="34" charset="0"/>
                <a:cs typeface="Arial" panose="020B0604020202020204" pitchFamily="34" charset="0"/>
              </a:rPr>
              <a:t>Clarity about what that means: absolute zero refined to functional zero </a:t>
            </a:r>
          </a:p>
          <a:p>
            <a:pPr lvl="0"/>
            <a:r>
              <a:rPr lang="en-AU" sz="2000" dirty="0">
                <a:latin typeface="Arial" panose="020B0604020202020204" pitchFamily="34" charset="0"/>
                <a:cs typeface="Arial" panose="020B0604020202020204" pitchFamily="34" charset="0"/>
              </a:rPr>
              <a:t>Clarity about who it is for: one target group over another for clearly considered reasons, with a willingness to adapt if that reasoning is shown to be incorrect or in need of </a:t>
            </a:r>
            <a:r>
              <a:rPr lang="en-AU" sz="2000" dirty="0" smtClean="0">
                <a:latin typeface="Arial" panose="020B0604020202020204" pitchFamily="34" charset="0"/>
                <a:cs typeface="Arial" panose="020B0604020202020204" pitchFamily="34" charset="0"/>
              </a:rPr>
              <a:t>modification. </a:t>
            </a:r>
            <a:endParaRPr lang="en-AU" sz="2000" dirty="0">
              <a:latin typeface="Arial" panose="020B0604020202020204" pitchFamily="34" charset="0"/>
              <a:cs typeface="Arial" panose="020B0604020202020204" pitchFamily="34" charset="0"/>
            </a:endParaRPr>
          </a:p>
          <a:p>
            <a:pPr lvl="0"/>
            <a:r>
              <a:rPr lang="en-AU" sz="2000" dirty="0">
                <a:latin typeface="Arial" panose="020B0604020202020204" pitchFamily="34" charset="0"/>
                <a:cs typeface="Arial" panose="020B0604020202020204" pitchFamily="34" charset="0"/>
              </a:rPr>
              <a:t>A strategic approach to cooperation </a:t>
            </a:r>
            <a:r>
              <a:rPr lang="en-AU" sz="2000" dirty="0" smtClean="0">
                <a:latin typeface="Arial" panose="020B0604020202020204" pitchFamily="34" charset="0"/>
                <a:cs typeface="Arial" panose="020B0604020202020204" pitchFamily="34" charset="0"/>
              </a:rPr>
              <a:t>with  </a:t>
            </a:r>
            <a:r>
              <a:rPr lang="en-AU" sz="2000" dirty="0">
                <a:latin typeface="Arial" panose="020B0604020202020204" pitchFamily="34" charset="0"/>
                <a:cs typeface="Arial" panose="020B0604020202020204" pitchFamily="34" charset="0"/>
              </a:rPr>
              <a:t>a shared method for how to achieve functional zero and a roadmap for implementing the approach</a:t>
            </a:r>
          </a:p>
        </p:txBody>
      </p:sp>
    </p:spTree>
    <p:extLst>
      <p:ext uri="{BB962C8B-B14F-4D97-AF65-F5344CB8AC3E}">
        <p14:creationId xmlns:p14="http://schemas.microsoft.com/office/powerpoint/2010/main" val="418764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401" y="432000"/>
            <a:ext cx="8229600" cy="624595"/>
          </a:xfrm>
        </p:spPr>
        <p:txBody>
          <a:bodyPr lIns="0" tIns="0" rIns="0" bIns="0" anchor="t" anchorCtr="0">
            <a:spAutoFit/>
          </a:bodyPr>
          <a:lstStyle/>
          <a:p>
            <a:pPr algn="l">
              <a:lnSpc>
                <a:spcPct val="110000"/>
              </a:lnSpc>
            </a:pPr>
            <a:r>
              <a:rPr lang="en-US" sz="4000" dirty="0" smtClean="0">
                <a:solidFill>
                  <a:srgbClr val="582C83"/>
                </a:solidFill>
                <a:latin typeface="Arial"/>
              </a:rPr>
              <a:t>Homelessness over time as a flow</a:t>
            </a:r>
            <a:endParaRPr lang="en-US" sz="4000" dirty="0">
              <a:solidFill>
                <a:srgbClr val="582C83"/>
              </a:solidFill>
              <a:latin typeface="Arial"/>
            </a:endParaRPr>
          </a:p>
        </p:txBody>
      </p:sp>
      <p:sp>
        <p:nvSpPr>
          <p:cNvPr id="3" name="Content Placeholder 2"/>
          <p:cNvSpPr>
            <a:spLocks noGrp="1"/>
          </p:cNvSpPr>
          <p:nvPr>
            <p:ph idx="1"/>
          </p:nvPr>
        </p:nvSpPr>
        <p:spPr>
          <a:xfrm>
            <a:off x="540000" y="1489878"/>
            <a:ext cx="8229600" cy="443198"/>
          </a:xfrm>
        </p:spPr>
        <p:txBody>
          <a:bodyPr lIns="0" tIns="0" rIns="0" bIns="0">
            <a:spAutoFit/>
          </a:bodyPr>
          <a:lstStyle/>
          <a:p>
            <a:pPr marL="0" indent="0">
              <a:lnSpc>
                <a:spcPct val="120000"/>
              </a:lnSpc>
              <a:spcBef>
                <a:spcPts val="600"/>
              </a:spcBef>
              <a:spcAft>
                <a:spcPts val="600"/>
              </a:spcAft>
              <a:buNone/>
            </a:pPr>
            <a:r>
              <a:rPr lang="en-US" sz="2400" dirty="0" smtClean="0">
                <a:solidFill>
                  <a:srgbClr val="E03C31"/>
                </a:solidFill>
                <a:latin typeface="Arial"/>
              </a:rPr>
              <a:t>The dynamic view of homelessness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009" y="2184400"/>
            <a:ext cx="5437315" cy="3581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4477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401" y="432000"/>
            <a:ext cx="8229600" cy="499689"/>
          </a:xfrm>
        </p:spPr>
        <p:txBody>
          <a:bodyPr lIns="0" tIns="0" rIns="0" bIns="0" anchor="t" anchorCtr="0">
            <a:spAutoFit/>
          </a:bodyPr>
          <a:lstStyle/>
          <a:p>
            <a:pPr algn="l">
              <a:lnSpc>
                <a:spcPct val="110000"/>
              </a:lnSpc>
            </a:pPr>
            <a:r>
              <a:rPr lang="en-US" sz="3200" dirty="0">
                <a:solidFill>
                  <a:srgbClr val="582C83"/>
                </a:solidFill>
                <a:latin typeface="Arial"/>
              </a:rPr>
              <a:t>Ending homelessness</a:t>
            </a:r>
          </a:p>
        </p:txBody>
      </p:sp>
      <p:sp>
        <p:nvSpPr>
          <p:cNvPr id="3" name="Content Placeholder 2"/>
          <p:cNvSpPr>
            <a:spLocks noGrp="1"/>
          </p:cNvSpPr>
          <p:nvPr>
            <p:ph idx="1"/>
          </p:nvPr>
        </p:nvSpPr>
        <p:spPr>
          <a:xfrm>
            <a:off x="482401" y="1288669"/>
            <a:ext cx="8229600" cy="5062924"/>
          </a:xfrm>
        </p:spPr>
        <p:txBody>
          <a:bodyPr lIns="0" tIns="0" rIns="0" bIns="0">
            <a:spAutoFit/>
          </a:bodyPr>
          <a:lstStyle/>
          <a:p>
            <a:pPr marL="0" indent="0">
              <a:lnSpc>
                <a:spcPct val="120000"/>
              </a:lnSpc>
              <a:spcBef>
                <a:spcPts val="600"/>
              </a:spcBef>
              <a:spcAft>
                <a:spcPts val="600"/>
              </a:spcAft>
              <a:buNone/>
            </a:pPr>
            <a:r>
              <a:rPr lang="en-US" sz="2000" b="1" dirty="0">
                <a:latin typeface="Arial"/>
              </a:rPr>
              <a:t>Homelessness as a spectrum</a:t>
            </a:r>
          </a:p>
          <a:p>
            <a:pPr marL="0" indent="0">
              <a:lnSpc>
                <a:spcPct val="120000"/>
              </a:lnSpc>
              <a:spcBef>
                <a:spcPts val="600"/>
              </a:spcBef>
              <a:spcAft>
                <a:spcPts val="600"/>
              </a:spcAft>
              <a:buNone/>
            </a:pPr>
            <a:r>
              <a:rPr lang="en-US" sz="2000" b="1" dirty="0">
                <a:solidFill>
                  <a:srgbClr val="2C2A29"/>
                </a:solidFill>
                <a:latin typeface="Arial"/>
              </a:rPr>
              <a:t>Absolute Zero</a:t>
            </a:r>
          </a:p>
          <a:p>
            <a:pPr>
              <a:lnSpc>
                <a:spcPct val="120000"/>
              </a:lnSpc>
              <a:spcBef>
                <a:spcPts val="600"/>
              </a:spcBef>
              <a:spcAft>
                <a:spcPts val="600"/>
              </a:spcAft>
            </a:pPr>
            <a:r>
              <a:rPr lang="en-US" sz="2000" dirty="0">
                <a:solidFill>
                  <a:srgbClr val="2C2A29"/>
                </a:solidFill>
                <a:latin typeface="Arial"/>
              </a:rPr>
              <a:t>The complete eradication of homelessness</a:t>
            </a:r>
          </a:p>
          <a:p>
            <a:pPr marL="0" indent="0">
              <a:lnSpc>
                <a:spcPct val="120000"/>
              </a:lnSpc>
              <a:spcBef>
                <a:spcPts val="600"/>
              </a:spcBef>
              <a:spcAft>
                <a:spcPts val="600"/>
              </a:spcAft>
              <a:buNone/>
            </a:pPr>
            <a:r>
              <a:rPr lang="en-US" sz="2000" b="1" dirty="0">
                <a:solidFill>
                  <a:srgbClr val="2C2A29"/>
                </a:solidFill>
                <a:latin typeface="Arial"/>
              </a:rPr>
              <a:t>Functional Zero</a:t>
            </a:r>
          </a:p>
          <a:p>
            <a:pPr>
              <a:lnSpc>
                <a:spcPct val="120000"/>
              </a:lnSpc>
              <a:spcBef>
                <a:spcPts val="600"/>
              </a:spcBef>
              <a:spcAft>
                <a:spcPts val="600"/>
              </a:spcAft>
            </a:pPr>
            <a:r>
              <a:rPr lang="en-US" sz="2000" dirty="0">
                <a:solidFill>
                  <a:srgbClr val="2C2A29"/>
                </a:solidFill>
                <a:latin typeface="Arial"/>
              </a:rPr>
              <a:t>Most efficient service system </a:t>
            </a:r>
            <a:r>
              <a:rPr lang="en-US" sz="2000" dirty="0" smtClean="0">
                <a:solidFill>
                  <a:srgbClr val="2C2A29"/>
                </a:solidFill>
                <a:latin typeface="Arial"/>
              </a:rPr>
              <a:t>(Housing and supports) possible </a:t>
            </a:r>
            <a:r>
              <a:rPr lang="en-US" sz="2000" dirty="0">
                <a:solidFill>
                  <a:srgbClr val="2C2A29"/>
                </a:solidFill>
                <a:latin typeface="Arial"/>
              </a:rPr>
              <a:t>where the time spent homeless is minimized</a:t>
            </a:r>
          </a:p>
          <a:p>
            <a:pPr>
              <a:lnSpc>
                <a:spcPct val="120000"/>
              </a:lnSpc>
              <a:spcBef>
                <a:spcPts val="600"/>
              </a:spcBef>
              <a:spcAft>
                <a:spcPts val="600"/>
              </a:spcAft>
            </a:pPr>
            <a:r>
              <a:rPr lang="en-US" sz="2000" dirty="0">
                <a:solidFill>
                  <a:srgbClr val="2C2A29"/>
                </a:solidFill>
                <a:latin typeface="Arial"/>
              </a:rPr>
              <a:t>Reached when the number of people in the stock and inflow within a month is </a:t>
            </a:r>
            <a:r>
              <a:rPr lang="en-US" sz="2000" b="1" dirty="0">
                <a:solidFill>
                  <a:srgbClr val="2C2A29"/>
                </a:solidFill>
                <a:latin typeface="Arial"/>
              </a:rPr>
              <a:t>less</a:t>
            </a:r>
            <a:r>
              <a:rPr lang="en-US" sz="2000" dirty="0">
                <a:solidFill>
                  <a:srgbClr val="2C2A29"/>
                </a:solidFill>
                <a:latin typeface="Arial"/>
              </a:rPr>
              <a:t> than the average monthly placement rate into long-term housing</a:t>
            </a:r>
          </a:p>
          <a:p>
            <a:pPr>
              <a:lnSpc>
                <a:spcPct val="120000"/>
              </a:lnSpc>
              <a:spcBef>
                <a:spcPts val="600"/>
              </a:spcBef>
              <a:spcAft>
                <a:spcPts val="600"/>
              </a:spcAft>
            </a:pPr>
            <a:r>
              <a:rPr lang="en-US" sz="2000" dirty="0">
                <a:solidFill>
                  <a:srgbClr val="2C2A29"/>
                </a:solidFill>
                <a:latin typeface="Arial"/>
              </a:rPr>
              <a:t>Needs to be sustained</a:t>
            </a:r>
          </a:p>
          <a:p>
            <a:pPr marL="0" lvl="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1843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401" y="432000"/>
            <a:ext cx="8229600" cy="499689"/>
          </a:xfrm>
        </p:spPr>
        <p:txBody>
          <a:bodyPr lIns="0" tIns="0" rIns="0" bIns="0" anchor="t" anchorCtr="0">
            <a:spAutoFit/>
          </a:bodyPr>
          <a:lstStyle/>
          <a:p>
            <a:pPr algn="l">
              <a:lnSpc>
                <a:spcPct val="110000"/>
              </a:lnSpc>
            </a:pPr>
            <a:r>
              <a:rPr lang="en-US" sz="3200" dirty="0" smtClean="0">
                <a:solidFill>
                  <a:srgbClr val="582C83"/>
                </a:solidFill>
                <a:latin typeface="Arial"/>
              </a:rPr>
              <a:t>Why functional and not absolute zero?</a:t>
            </a:r>
            <a:endParaRPr lang="en-US" sz="3200" dirty="0">
              <a:solidFill>
                <a:srgbClr val="582C83"/>
              </a:solidFill>
              <a:latin typeface="Arial"/>
            </a:endParaRPr>
          </a:p>
        </p:txBody>
      </p:sp>
      <p:sp>
        <p:nvSpPr>
          <p:cNvPr id="3" name="Content Placeholder 2"/>
          <p:cNvSpPr>
            <a:spLocks noGrp="1"/>
          </p:cNvSpPr>
          <p:nvPr>
            <p:ph idx="1"/>
          </p:nvPr>
        </p:nvSpPr>
        <p:spPr>
          <a:xfrm>
            <a:off x="482401" y="1288669"/>
            <a:ext cx="8229600" cy="4136517"/>
          </a:xfrm>
        </p:spPr>
        <p:txBody>
          <a:bodyPr lIns="0" tIns="0" rIns="0" bIns="0">
            <a:spAutoFit/>
          </a:bodyPr>
          <a:lstStyle/>
          <a:p>
            <a:pPr marL="0" lvl="0" indent="0">
              <a:buNone/>
            </a:pPr>
            <a:r>
              <a:rPr lang="en-AU" sz="2400" dirty="0" smtClean="0">
                <a:latin typeface="Arial" panose="020B0604020202020204" pitchFamily="34" charset="0"/>
                <a:cs typeface="Arial" panose="020B0604020202020204" pitchFamily="34" charset="0"/>
              </a:rPr>
              <a:t>Structural and individual reasons why homelessness will continue to occur</a:t>
            </a:r>
          </a:p>
          <a:p>
            <a:pPr marL="0" lvl="0" indent="0">
              <a:buNone/>
            </a:pPr>
            <a:endParaRPr lang="en-AU" sz="2400" dirty="0" smtClean="0">
              <a:latin typeface="Arial" panose="020B0604020202020204" pitchFamily="34" charset="0"/>
              <a:cs typeface="Arial" panose="020B0604020202020204" pitchFamily="34" charset="0"/>
            </a:endParaRPr>
          </a:p>
          <a:p>
            <a:pPr marL="0" lvl="0" indent="0">
              <a:buNone/>
            </a:pPr>
            <a:r>
              <a:rPr lang="en-AU" sz="2400" dirty="0" smtClean="0">
                <a:latin typeface="Arial" panose="020B0604020202020204" pitchFamily="34" charset="0"/>
                <a:cs typeface="Arial" panose="020B0604020202020204" pitchFamily="34" charset="0"/>
              </a:rPr>
              <a:t>Functional zero as an ethical response to a foreseeable problem</a:t>
            </a:r>
          </a:p>
          <a:p>
            <a:pPr marL="0" lvl="0" indent="0">
              <a:buNone/>
            </a:pPr>
            <a:endParaRPr lang="en-AU" sz="2400" dirty="0" smtClean="0">
              <a:latin typeface="Arial" panose="020B0604020202020204" pitchFamily="34" charset="0"/>
              <a:cs typeface="Arial" panose="020B0604020202020204" pitchFamily="34" charset="0"/>
            </a:endParaRPr>
          </a:p>
          <a:p>
            <a:pPr marL="0" lvl="0" indent="0">
              <a:buNone/>
            </a:pPr>
            <a:r>
              <a:rPr lang="en-AU" sz="2400" dirty="0" smtClean="0">
                <a:latin typeface="Arial" panose="020B0604020202020204" pitchFamily="34" charset="0"/>
                <a:cs typeface="Arial" panose="020B0604020202020204" pitchFamily="34" charset="0"/>
              </a:rPr>
              <a:t>Harm </a:t>
            </a:r>
            <a:r>
              <a:rPr lang="en-AU" sz="2400" dirty="0" smtClean="0">
                <a:latin typeface="Arial" panose="020B0604020202020204" pitchFamily="34" charset="0"/>
                <a:cs typeface="Arial" panose="020B0604020202020204" pitchFamily="34" charset="0"/>
              </a:rPr>
              <a:t>Minimization / Harm </a:t>
            </a:r>
            <a:r>
              <a:rPr lang="en-AU" sz="2400" dirty="0" smtClean="0">
                <a:latin typeface="Arial" panose="020B0604020202020204" pitchFamily="34" charset="0"/>
                <a:cs typeface="Arial" panose="020B0604020202020204" pitchFamily="34" charset="0"/>
              </a:rPr>
              <a:t>Reduction</a:t>
            </a:r>
          </a:p>
          <a:p>
            <a:pPr marL="0" lvl="0" indent="0">
              <a:buNone/>
            </a:pPr>
            <a:endParaRPr lang="en-AU" sz="2400" dirty="0">
              <a:latin typeface="Arial" panose="020B0604020202020204" pitchFamily="34" charset="0"/>
              <a:cs typeface="Arial" panose="020B0604020202020204" pitchFamily="34" charset="0"/>
            </a:endParaRPr>
          </a:p>
          <a:p>
            <a:pPr marL="0" lvl="0" indent="0">
              <a:buNone/>
            </a:pPr>
            <a:r>
              <a:rPr lang="en-AU" sz="2400" dirty="0" smtClean="0">
                <a:latin typeface="Arial" panose="020B0604020202020204" pitchFamily="34" charset="0"/>
                <a:cs typeface="Arial" panose="020B0604020202020204" pitchFamily="34" charset="0"/>
              </a:rPr>
              <a:t>Let’s us work on what we can control, ourselves</a:t>
            </a:r>
          </a:p>
          <a:p>
            <a:pPr marL="0" lvl="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82954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4aecc7b06c94c3bb93a0a6d14166be6 xmlns="2dd00861-03cc-4db1-a2e9-92bc340f3683">
      <Terms xmlns="http://schemas.microsoft.com/office/infopath/2007/PartnerControls">
        <TermInfo xmlns="http://schemas.microsoft.com/office/infopath/2007/PartnerControls">
          <TermName xmlns="http://schemas.microsoft.com/office/infopath/2007/PartnerControls">2015</TermName>
          <TermId xmlns="http://schemas.microsoft.com/office/infopath/2007/PartnerControls">aa026bd2-77b0-423a-a7c5-390ffe75cb44</TermId>
        </TermInfo>
      </Terms>
    </d4aecc7b06c94c3bb93a0a6d14166be6>
    <TaxCatchAll xmlns="2dd00861-03cc-4db1-a2e9-92bc340f3683">
      <Value>286</Value>
      <Value>47</Value>
      <Value>284</Value>
      <Value>205</Value>
      <Value>6</Value>
    </TaxCatchAll>
    <g30785d78d0a4a849c606fd9db23a0f2 xmlns="2dd00861-03cc-4db1-a2e9-92bc340f3683">
      <Terms xmlns="http://schemas.microsoft.com/office/infopath/2007/PartnerControls">
        <TermInfo xmlns="http://schemas.microsoft.com/office/infopath/2007/PartnerControls">
          <TermName xmlns="http://schemas.microsoft.com/office/infopath/2007/PartnerControls">Communications - Products</TermName>
          <TermId xmlns="http://schemas.microsoft.com/office/infopath/2007/PartnerControls">18285f7d-7bfb-44f3-9bc5-76f4101d3bf6</TermId>
        </TermInfo>
      </Terms>
    </g30785d78d0a4a849c606fd9db23a0f2>
    <b4666665b00443bd92bdda98b9930968 xmlns="2dd00861-03cc-4db1-a2e9-92bc340f3683">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66430cca-3bb9-40aa-8848-8c4f7922b92c</TermId>
        </TermInfo>
      </Terms>
    </b4666665b00443bd92bdda98b9930968>
    <b126cf6c398b4ae4ba1f25e4091f984e xmlns="2dd00861-03cc-4db1-a2e9-92bc340f3683">
      <Terms xmlns="http://schemas.microsoft.com/office/infopath/2007/PartnerControls">
        <TermInfo xmlns="http://schemas.microsoft.com/office/infopath/2007/PartnerControls">
          <TermName xmlns="http://schemas.microsoft.com/office/infopath/2007/PartnerControls">July</TermName>
          <TermId xmlns="http://schemas.microsoft.com/office/infopath/2007/PartnerControls">a7de2ef4-eff7-46fb-b167-4c816816ebde</TermId>
        </TermInfo>
      </Terms>
    </b126cf6c398b4ae4ba1f25e4091f984e>
    <db1deadf1a0249c59b7f9e04cfa8ff80 xmlns="66798d5f-b55b-4795-bb30-41f0e7f950cf">
      <Terms xmlns="http://schemas.microsoft.com/office/infopath/2007/PartnerControls">
        <TermInfo xmlns="http://schemas.microsoft.com/office/infopath/2007/PartnerControls">
          <TermName xmlns="http://schemas.microsoft.com/office/infopath/2007/PartnerControls">Launch Housing</TermName>
          <TermId xmlns="http://schemas.microsoft.com/office/infopath/2007/PartnerControls">1e299c4f-47be-4acb-9e14-1d308b3af49f</TermId>
        </TermInfo>
      </Terms>
    </db1deadf1a0249c59b7f9e04cfa8ff80>
  </documentManagement>
</p:properties>
</file>

<file path=customXml/item3.xml><?xml version="1.0" encoding="utf-8"?>
<ct:contentTypeSchema xmlns:ct="http://schemas.microsoft.com/office/2006/metadata/contentType" xmlns:ma="http://schemas.microsoft.com/office/2006/metadata/properties/metaAttributes" ct:_="" ma:_="" ma:contentTypeName="LH Document" ma:contentTypeID="0x0101006C9593F9431C3D42BE650797D62EF2EE00A9C3B69D7E63B7489F4E5612D2CDE355" ma:contentTypeVersion="16" ma:contentTypeDescription="" ma:contentTypeScope="" ma:versionID="f6eafb924a1fe7275e57c58e5eee0f7f">
  <xsd:schema xmlns:xsd="http://www.w3.org/2001/XMLSchema" xmlns:xs="http://www.w3.org/2001/XMLSchema" xmlns:p="http://schemas.microsoft.com/office/2006/metadata/properties" xmlns:ns2="2dd00861-03cc-4db1-a2e9-92bc340f3683" xmlns:ns3="66798d5f-b55b-4795-bb30-41f0e7f950cf" targetNamespace="http://schemas.microsoft.com/office/2006/metadata/properties" ma:root="true" ma:fieldsID="393f28de1f7d1ebb03641290d64b85d8" ns2:_="" ns3:_="">
    <xsd:import namespace="2dd00861-03cc-4db1-a2e9-92bc340f3683"/>
    <xsd:import namespace="66798d5f-b55b-4795-bb30-41f0e7f950cf"/>
    <xsd:element name="properties">
      <xsd:complexType>
        <xsd:sequence>
          <xsd:element name="documentManagement">
            <xsd:complexType>
              <xsd:all>
                <xsd:element ref="ns2:b4666665b00443bd92bdda98b9930968" minOccurs="0"/>
                <xsd:element ref="ns2:TaxCatchAll" minOccurs="0"/>
                <xsd:element ref="ns2:TaxCatchAllLabel" minOccurs="0"/>
                <xsd:element ref="ns2:b126cf6c398b4ae4ba1f25e4091f984e" minOccurs="0"/>
                <xsd:element ref="ns2:d4aecc7b06c94c3bb93a0a6d14166be6" minOccurs="0"/>
                <xsd:element ref="ns2:g30785d78d0a4a849c606fd9db23a0f2" minOccurs="0"/>
                <xsd:element ref="ns3:db1deadf1a0249c59b7f9e04cfa8ff8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d00861-03cc-4db1-a2e9-92bc340f3683" elementFormDefault="qualified">
    <xsd:import namespace="http://schemas.microsoft.com/office/2006/documentManagement/types"/>
    <xsd:import namespace="http://schemas.microsoft.com/office/infopath/2007/PartnerControls"/>
    <xsd:element name="b4666665b00443bd92bdda98b9930968" ma:index="8" ma:taxonomy="true" ma:internalName="b4666665b00443bd92bdda98b9930968" ma:taxonomyFieldName="DocumentType" ma:displayName="Document Type" ma:readOnly="false" ma:default="" ma:fieldId="{b4666665-b004-43bd-92bd-da98b9930968}" ma:sspId="2711e9cd-4603-43dc-b4b6-d040cd828770" ma:termSetId="4d54a98f-dc66-4bca-b73e-f051cb0f32c6"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3c4492d0-6a91-4c2f-894a-68962886f709}" ma:internalName="TaxCatchAll" ma:showField="CatchAllData" ma:web="66798d5f-b55b-4795-bb30-41f0e7f950c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3c4492d0-6a91-4c2f-894a-68962886f709}" ma:internalName="TaxCatchAllLabel" ma:readOnly="true" ma:showField="CatchAllDataLabel" ma:web="66798d5f-b55b-4795-bb30-41f0e7f950cf">
      <xsd:complexType>
        <xsd:complexContent>
          <xsd:extension base="dms:MultiChoiceLookup">
            <xsd:sequence>
              <xsd:element name="Value" type="dms:Lookup" maxOccurs="unbounded" minOccurs="0" nillable="true"/>
            </xsd:sequence>
          </xsd:extension>
        </xsd:complexContent>
      </xsd:complexType>
    </xsd:element>
    <xsd:element name="b126cf6c398b4ae4ba1f25e4091f984e" ma:index="12" ma:taxonomy="true" ma:internalName="b126cf6c398b4ae4ba1f25e4091f984e" ma:taxonomyFieldName="Month" ma:displayName="Month" ma:readOnly="false" ma:default="" ma:fieldId="{b126cf6c-398b-4ae4-ba1f-25e4091f984e}" ma:sspId="2711e9cd-4603-43dc-b4b6-d040cd828770" ma:termSetId="47cf956c-2e53-405a-88e7-989b74b0795b" ma:anchorId="00000000-0000-0000-0000-000000000000" ma:open="false" ma:isKeyword="false">
      <xsd:complexType>
        <xsd:sequence>
          <xsd:element ref="pc:Terms" minOccurs="0" maxOccurs="1"/>
        </xsd:sequence>
      </xsd:complexType>
    </xsd:element>
    <xsd:element name="d4aecc7b06c94c3bb93a0a6d14166be6" ma:index="14" ma:taxonomy="true" ma:internalName="d4aecc7b06c94c3bb93a0a6d14166be6" ma:taxonomyFieldName="Year" ma:displayName="Year" ma:readOnly="false" ma:default="" ma:fieldId="{d4aecc7b-06c9-4c3b-b93a-0a6d14166be6}" ma:sspId="2711e9cd-4603-43dc-b4b6-d040cd828770" ma:termSetId="645e6edc-b428-4eec-a009-f9f64e6ebd54" ma:anchorId="00000000-0000-0000-0000-000000000000" ma:open="false" ma:isKeyword="false">
      <xsd:complexType>
        <xsd:sequence>
          <xsd:element ref="pc:Terms" minOccurs="0" maxOccurs="1"/>
        </xsd:sequence>
      </xsd:complexType>
    </xsd:element>
    <xsd:element name="g30785d78d0a4a849c606fd9db23a0f2" ma:index="16" ma:taxonomy="true" ma:internalName="g30785d78d0a4a849c606fd9db23a0f2" ma:taxonomyFieldName="Topic" ma:displayName="Topic" ma:readOnly="false" ma:default="" ma:fieldId="{030785d7-8d0a-4a84-9c60-6fd9db23a0f2}" ma:sspId="2711e9cd-4603-43dc-b4b6-d040cd828770" ma:termSetId="edf0cfdc-6dd2-4e06-a7d0-0e14139a6a4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6798d5f-b55b-4795-bb30-41f0e7f950cf" elementFormDefault="qualified">
    <xsd:import namespace="http://schemas.microsoft.com/office/2006/documentManagement/types"/>
    <xsd:import namespace="http://schemas.microsoft.com/office/infopath/2007/PartnerControls"/>
    <xsd:element name="db1deadf1a0249c59b7f9e04cfa8ff80" ma:index="18" ma:taxonomy="true" ma:internalName="db1deadf1a0249c59b7f9e04cfa8ff80" ma:taxonomyFieldName="Organisation" ma:displayName="Organisation" ma:readOnly="false" ma:default="47;#Launch Housing|1e299c4f-47be-4acb-9e14-1d308b3af49f" ma:fieldId="{db1deadf-1a02-49c5-9b7f-9e04cfa8ff80}" ma:sspId="2711e9cd-4603-43dc-b4b6-d040cd828770" ma:termSetId="5a278de0-ef42-4179-93ff-ca25d57b38e3"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2711e9cd-4603-43dc-b4b6-d040cd828770" ContentTypeId="0x0101006C9593F9431C3D42BE650797D62EF2EE" PreviousValue="false"/>
</file>

<file path=customXml/itemProps1.xml><?xml version="1.0" encoding="utf-8"?>
<ds:datastoreItem xmlns:ds="http://schemas.openxmlformats.org/officeDocument/2006/customXml" ds:itemID="{DF375454-B627-43C5-955C-91E388B13E3B}">
  <ds:schemaRefs>
    <ds:schemaRef ds:uri="http://schemas.microsoft.com/sharepoint/v3/contenttype/forms"/>
  </ds:schemaRefs>
</ds:datastoreItem>
</file>

<file path=customXml/itemProps2.xml><?xml version="1.0" encoding="utf-8"?>
<ds:datastoreItem xmlns:ds="http://schemas.openxmlformats.org/officeDocument/2006/customXml" ds:itemID="{F54D1734-E177-4035-8588-4887ECDD7ECB}">
  <ds:schemaRefs>
    <ds:schemaRef ds:uri="http://schemas.openxmlformats.org/package/2006/metadata/core-properties"/>
    <ds:schemaRef ds:uri="http://purl.org/dc/elements/1.1/"/>
    <ds:schemaRef ds:uri="http://schemas.microsoft.com/office/2006/metadata/properties"/>
    <ds:schemaRef ds:uri="http://purl.org/dc/dcmitype/"/>
    <ds:schemaRef ds:uri="http://schemas.microsoft.com/office/2006/documentManagement/types"/>
    <ds:schemaRef ds:uri="2dd00861-03cc-4db1-a2e9-92bc340f3683"/>
    <ds:schemaRef ds:uri="http://schemas.microsoft.com/office/infopath/2007/PartnerControls"/>
    <ds:schemaRef ds:uri="66798d5f-b55b-4795-bb30-41f0e7f950cf"/>
    <ds:schemaRef ds:uri="http://www.w3.org/XML/1998/namespace"/>
    <ds:schemaRef ds:uri="http://purl.org/dc/terms/"/>
  </ds:schemaRefs>
</ds:datastoreItem>
</file>

<file path=customXml/itemProps3.xml><?xml version="1.0" encoding="utf-8"?>
<ds:datastoreItem xmlns:ds="http://schemas.openxmlformats.org/officeDocument/2006/customXml" ds:itemID="{9A98515F-A84E-4645-8F1E-51B814CB81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d00861-03cc-4db1-a2e9-92bc340f3683"/>
    <ds:schemaRef ds:uri="66798d5f-b55b-4795-bb30-41f0e7f950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D26DDC5-BF0D-4EAC-849D-FB4101917D28}">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813</TotalTime>
  <Words>950</Words>
  <Application>Microsoft Office PowerPoint</Application>
  <PresentationFormat>On-screen Show (4:3)</PresentationFormat>
  <Paragraphs>192</Paragraphs>
  <Slides>24</Slides>
  <Notes>12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Introduction</vt:lpstr>
      <vt:lpstr>Today’s agenda</vt:lpstr>
      <vt:lpstr>Ending homelessness</vt:lpstr>
      <vt:lpstr>Strategies</vt:lpstr>
      <vt:lpstr>Ending homelessness</vt:lpstr>
      <vt:lpstr>Homelessness over time as a flow</vt:lpstr>
      <vt:lpstr>Ending homelessness</vt:lpstr>
      <vt:lpstr>Why functional and not absolute zero?</vt:lpstr>
      <vt:lpstr>Functional Zero: Key elements</vt:lpstr>
      <vt:lpstr>By Name List</vt:lpstr>
      <vt:lpstr>By Name List</vt:lpstr>
      <vt:lpstr>Key Data Points visualized</vt:lpstr>
      <vt:lpstr>Port Phillip Zero: BNL #1 July 10, 2019</vt:lpstr>
      <vt:lpstr>Example visualization – guiding insights</vt:lpstr>
      <vt:lpstr>Example visualization – guiding insights</vt:lpstr>
      <vt:lpstr>Example visualization – guiding insights</vt:lpstr>
      <vt:lpstr>Example visualization – guiding insights</vt:lpstr>
      <vt:lpstr>Australian Alliance to End Homelessness</vt:lpstr>
      <vt:lpstr>What it means to continue to get it wrong</vt:lpstr>
      <vt:lpstr>PowerPoint Presentation</vt:lpstr>
      <vt:lpstr>PP Zero: Governance Structure</vt:lpstr>
      <vt:lpstr>Port Phillip Zero</vt:lpstr>
      <vt:lpstr>BNL: Create &amp; Maintain and Work</vt:lpstr>
    </vt:vector>
  </TitlesOfParts>
  <Company>Stuart Pettigrew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LH PowerPoint Template</dc:title>
  <dc:creator>Vivian Smith</dc:creator>
  <cp:lastModifiedBy>George Hatvani</cp:lastModifiedBy>
  <cp:revision>128</cp:revision>
  <dcterms:created xsi:type="dcterms:W3CDTF">2015-04-10T04:50:14Z</dcterms:created>
  <dcterms:modified xsi:type="dcterms:W3CDTF">2019-07-23T12:17:15Z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0x0101006C9593F9431C3D42BE650797D62EF2EE00A9C3B69D7E63B7489F4E5612D2CDE355</vt:lpwstr>
  </property>
  <property fmtid="{D5CDD505-2E9C-101B-9397-08002B2CF9AE}" pid="3" name="Topic">
    <vt:lpwstr>286;#Communications - Products|18285f7d-7bfb-44f3-9bc5-76f4101d3bf6</vt:lpwstr>
  </property>
  <property fmtid="{D5CDD505-2E9C-101B-9397-08002B2CF9AE}" pid="4" name="DocumentType">
    <vt:lpwstr>205;#Presentation|66430cca-3bb9-40aa-8848-8c4f7922b92c</vt:lpwstr>
  </property>
  <property fmtid="{D5CDD505-2E9C-101B-9397-08002B2CF9AE}" pid="5" name="Year">
    <vt:lpwstr>6;#2015|aa026bd2-77b0-423a-a7c5-390ffe75cb44</vt:lpwstr>
  </property>
  <property fmtid="{D5CDD505-2E9C-101B-9397-08002B2CF9AE}" pid="6" name="Month">
    <vt:lpwstr>284;#July|a7de2ef4-eff7-46fb-b167-4c816816ebde</vt:lpwstr>
  </property>
  <property fmtid="{D5CDD505-2E9C-101B-9397-08002B2CF9AE}" pid="7" name="Organisation">
    <vt:lpwstr>47;#Launch Housing|1e299c4f-47be-4acb-9e14-1d308b3af49f</vt:lpwstr>
  </property>
</Properties>
</file>