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61" r:id="rId3"/>
    <p:sldId id="257" r:id="rId4"/>
    <p:sldId id="258" r:id="rId5"/>
    <p:sldId id="259" r:id="rId6"/>
    <p:sldId id="260" r:id="rId7"/>
    <p:sldId id="264" r:id="rId8"/>
    <p:sldId id="262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6" d="100"/>
          <a:sy n="106" d="100"/>
        </p:scale>
        <p:origin x="-108" y="-13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304800" y="228600"/>
            <a:ext cx="11594592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82220" y="5353963"/>
            <a:ext cx="11631168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600200"/>
            <a:ext cx="103632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556001"/>
            <a:ext cx="85344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CEE-355E-1549-B4C4-DE20426AB87E}" type="datetimeFigureOut">
              <a:rPr lang="en-US" smtClean="0"/>
              <a:t>7/23/2018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6EB2C-A39C-E340-BF3F-42FD065C60F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CEE-355E-1549-B4C4-DE20426AB87E}" type="datetimeFigureOut">
              <a:rPr lang="en-US" smtClean="0"/>
              <a:t>7/23/2018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6EB2C-A39C-E340-BF3F-42FD065C60F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304800" y="228600"/>
            <a:ext cx="11594592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CEE-355E-1549-B4C4-DE20426AB87E}" type="datetimeFigureOut">
              <a:rPr lang="en-US" smtClean="0"/>
              <a:t>7/23/2018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6EB2C-A39C-E340-BF3F-42FD065C60F5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82220" y="714191"/>
            <a:ext cx="11631168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1447801"/>
            <a:ext cx="27432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447800"/>
            <a:ext cx="80264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CEE-355E-1549-B4C4-DE20426AB87E}" type="datetimeFigureOut">
              <a:rPr lang="en-US" smtClean="0"/>
              <a:t>7/23/2018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6EB2C-A39C-E340-BF3F-42FD065C60F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228600"/>
            <a:ext cx="11594592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8063251" y="4203592"/>
            <a:ext cx="383523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3492427" y="4075290"/>
            <a:ext cx="7392687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3771637" y="4087562"/>
            <a:ext cx="729064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7479319" y="4074175"/>
            <a:ext cx="4410667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82220" y="4058555"/>
            <a:ext cx="11631168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0043" y="2463560"/>
            <a:ext cx="103632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3153" y="1437449"/>
            <a:ext cx="8556979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CEE-355E-1549-B4C4-DE20426AB87E}" type="datetimeFigureOut">
              <a:rPr lang="en-US" smtClean="0"/>
              <a:t>7/23/2018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6EB2C-A39C-E340-BF3F-42FD065C60F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CEE-355E-1549-B4C4-DE20426AB87E}" type="datetimeFigureOut">
              <a:rPr lang="en-US" smtClean="0"/>
              <a:t>7/23/2018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6EB2C-A39C-E340-BF3F-42FD065C60F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902207" y="2679192"/>
            <a:ext cx="5096256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6193536" y="2679192"/>
            <a:ext cx="5096256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2208" y="2678114"/>
            <a:ext cx="5096256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03110" y="3429001"/>
            <a:ext cx="5093407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7600" y="2678113"/>
            <a:ext cx="5096256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7" y="3429001"/>
            <a:ext cx="5096256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CEE-355E-1549-B4C4-DE20426AB87E}" type="datetimeFigureOut">
              <a:rPr lang="en-US" smtClean="0"/>
              <a:t>7/23/2018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6EB2C-A39C-E340-BF3F-42FD065C60F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CEE-355E-1549-B4C4-DE20426AB87E}" type="datetimeFigureOut">
              <a:rPr lang="en-US" smtClean="0"/>
              <a:t>7/23/2018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6EB2C-A39C-E340-BF3F-42FD065C60F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304800" y="228600"/>
            <a:ext cx="11594592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82220" y="714191"/>
            <a:ext cx="11631168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CEE-355E-1549-B4C4-DE20426AB87E}" type="datetimeFigureOut">
              <a:rPr lang="en-US" smtClean="0"/>
              <a:t>7/23/2018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6EB2C-A39C-E340-BF3F-42FD065C60F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228600"/>
            <a:ext cx="11594592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CEE-355E-1549-B4C4-DE20426AB87E}" type="datetimeFigureOut">
              <a:rPr lang="en-US" smtClean="0"/>
              <a:t>7/23/2018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6EB2C-A39C-E340-BF3F-42FD065C60F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0" y="3581401"/>
            <a:ext cx="44704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82220" y="714191"/>
            <a:ext cx="11631168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1219200" y="2286000"/>
            <a:ext cx="44704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02616" y="1828800"/>
            <a:ext cx="5205435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228600"/>
            <a:ext cx="11594592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82220" y="5353963"/>
            <a:ext cx="11631168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8874" y="338667"/>
            <a:ext cx="5083527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91112" y="2785533"/>
            <a:ext cx="5091289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CEE-355E-1549-B4C4-DE20426AB87E}" type="datetimeFigureOut">
              <a:rPr lang="en-US" smtClean="0"/>
              <a:t>7/23/2018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6EB2C-A39C-E340-BF3F-42FD065C60F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17600" y="1371600"/>
            <a:ext cx="475488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228600"/>
            <a:ext cx="11594592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82220" y="1679429"/>
            <a:ext cx="11631168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338328"/>
            <a:ext cx="109728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84896" y="6250165"/>
            <a:ext cx="50489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ACA37CEE-355E-1549-B4C4-DE20426AB87E}" type="datetimeFigureOut">
              <a:rPr lang="en-US" smtClean="0"/>
              <a:t>7/23/2018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185" y="6250165"/>
            <a:ext cx="50489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21451" y="6250164"/>
            <a:ext cx="15491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96D6EB2C-A39C-E340-BF3F-42FD065C60F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62757" y="2675467"/>
            <a:ext cx="9877777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mailto:Claire.Coxon@launchhousing.org.au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0AAAD49-DD7F-1E4D-BA90-EF86762E27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352800"/>
            <a:ext cx="9144000" cy="2387600"/>
          </a:xfrm>
        </p:spPr>
        <p:txBody>
          <a:bodyPr>
            <a:noAutofit/>
          </a:bodyPr>
          <a:lstStyle/>
          <a:p>
            <a:r>
              <a:rPr lang="en-US" sz="8000" dirty="0" smtClean="0"/>
              <a:t/>
            </a:r>
            <a:br>
              <a:rPr lang="en-US" sz="8000" dirty="0" smtClean="0"/>
            </a:br>
            <a:r>
              <a:rPr lang="en-US" sz="8000" dirty="0"/>
              <a:t/>
            </a:r>
            <a:br>
              <a:rPr lang="en-US" sz="8000" dirty="0"/>
            </a:br>
            <a:r>
              <a:rPr lang="en-US" sz="8000" dirty="0" smtClean="0"/>
              <a:t/>
            </a:r>
            <a:br>
              <a:rPr lang="en-US" sz="8000" dirty="0" smtClean="0"/>
            </a:br>
            <a:r>
              <a:rPr lang="en-US" sz="8000" dirty="0"/>
              <a:t/>
            </a:r>
            <a:br>
              <a:rPr lang="en-US" sz="8000" dirty="0"/>
            </a:br>
            <a:r>
              <a:rPr lang="en-US" sz="8000" dirty="0" smtClean="0"/>
              <a:t/>
            </a:r>
            <a:br>
              <a:rPr lang="en-US" sz="8000" dirty="0" smtClean="0"/>
            </a:br>
            <a:r>
              <a:rPr lang="en-US" sz="8000" dirty="0" smtClean="0"/>
              <a:t>Consumer </a:t>
            </a:r>
            <a:r>
              <a:rPr lang="en-US" sz="8000" dirty="0"/>
              <a:t>participation and </a:t>
            </a:r>
            <a:r>
              <a:rPr lang="en-US" sz="8000" dirty="0" smtClean="0"/>
              <a:t>feedback</a:t>
            </a:r>
            <a:r>
              <a:rPr lang="en-US" sz="8000" dirty="0"/>
              <a:t/>
            </a:r>
            <a:br>
              <a:rPr lang="en-US" sz="8000" dirty="0"/>
            </a:br>
            <a:endParaRPr lang="en-US" sz="8000" dirty="0"/>
          </a:p>
        </p:txBody>
      </p:sp>
    </p:spTree>
    <p:extLst>
      <p:ext uri="{BB962C8B-B14F-4D97-AF65-F5344CB8AC3E}">
        <p14:creationId xmlns:p14="http://schemas.microsoft.com/office/powerpoint/2010/main" val="847385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CDDDC135-5FC6-A54C-B751-55DB4F545E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 </a:t>
            </a:r>
            <a:r>
              <a:rPr lang="en-US" dirty="0"/>
              <a:t>have learnt I don’t consider myself an expert</a:t>
            </a:r>
          </a:p>
          <a:p>
            <a:r>
              <a:rPr lang="en-US" dirty="0"/>
              <a:t>My </a:t>
            </a:r>
            <a:r>
              <a:rPr lang="en-US" dirty="0" smtClean="0"/>
              <a:t>background</a:t>
            </a:r>
          </a:p>
          <a:p>
            <a:r>
              <a:rPr lang="en-US" dirty="0" smtClean="0"/>
              <a:t>Cat Mum</a:t>
            </a:r>
            <a:endParaRPr lang="en-US" dirty="0"/>
          </a:p>
          <a:p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1066800" y="426713"/>
            <a:ext cx="9220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0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My Experience</a:t>
            </a:r>
            <a:endParaRPr lang="en-AU" sz="40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027" name="Picture 3" descr="C:\Users\bohmere\AppData\Local\Microsoft\Windows\Temporary Internet Files\Content.Outlook\L5C88799\20170707_105043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3292287"/>
            <a:ext cx="4165599" cy="31241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6111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DEA5B5A7-8AEA-8F43-874B-786DEB51B0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17802"/>
            <a:ext cx="10515600" cy="4351338"/>
          </a:xfrm>
        </p:spPr>
        <p:txBody>
          <a:bodyPr>
            <a:normAutofit/>
          </a:bodyPr>
          <a:lstStyle/>
          <a:p>
            <a:r>
              <a:rPr lang="en-US" sz="1900" dirty="0">
                <a:solidFill>
                  <a:srgbClr val="000000"/>
                </a:solidFill>
                <a:latin typeface="Calibri" panose="020F0502020204030204" pitchFamily="34" charset="0"/>
              </a:rPr>
              <a:t>Effective results come from </a:t>
            </a:r>
            <a:r>
              <a:rPr lang="en-US" sz="19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engaging </a:t>
            </a:r>
            <a:r>
              <a:rPr lang="en-US" sz="1900" dirty="0">
                <a:solidFill>
                  <a:srgbClr val="000000"/>
                </a:solidFill>
                <a:latin typeface="Calibri" panose="020F0502020204030204" pitchFamily="34" charset="0"/>
              </a:rPr>
              <a:t>the people using the service to inform the service</a:t>
            </a:r>
          </a:p>
          <a:p>
            <a:r>
              <a:rPr lang="en-US" sz="1900" dirty="0">
                <a:solidFill>
                  <a:srgbClr val="000000"/>
                </a:solidFill>
                <a:latin typeface="Calibri" panose="020F0502020204030204" pitchFamily="34" charset="0"/>
              </a:rPr>
              <a:t>Reduces</a:t>
            </a:r>
            <a:r>
              <a:rPr lang="en-US" sz="190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the need to make assumptions </a:t>
            </a:r>
            <a:endParaRPr lang="en-US" sz="1900" i="0" dirty="0" smtClean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r>
              <a:rPr lang="en-US" sz="1900" dirty="0">
                <a:solidFill>
                  <a:srgbClr val="000000"/>
                </a:solidFill>
                <a:latin typeface="Calibri" panose="020F0502020204030204" pitchFamily="34" charset="0"/>
              </a:rPr>
              <a:t>H</a:t>
            </a:r>
            <a:r>
              <a:rPr lang="en-US" sz="1900" i="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onors </a:t>
            </a:r>
            <a:r>
              <a:rPr lang="en-US" sz="190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the skill set and knowledge that comes from people with a lived experience</a:t>
            </a:r>
          </a:p>
          <a:p>
            <a:r>
              <a:rPr lang="en-US" sz="190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Positions the </a:t>
            </a:r>
            <a:r>
              <a:rPr lang="en-US" sz="1900" i="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organization </a:t>
            </a:r>
            <a:r>
              <a:rPr lang="en-US" sz="190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as a trustworthy service </a:t>
            </a:r>
            <a:endParaRPr lang="en-US" sz="1900" i="0" dirty="0" smtClean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r>
              <a:rPr lang="en-US" sz="19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Values </a:t>
            </a:r>
            <a:r>
              <a:rPr lang="en-US" sz="1900" dirty="0">
                <a:solidFill>
                  <a:srgbClr val="000000"/>
                </a:solidFill>
                <a:latin typeface="Calibri" panose="020F0502020204030204" pitchFamily="34" charset="0"/>
              </a:rPr>
              <a:t>and </a:t>
            </a:r>
            <a:r>
              <a:rPr lang="en-US" sz="19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acknowledges </a:t>
            </a:r>
            <a:r>
              <a:rPr lang="en-US" sz="1900" dirty="0">
                <a:solidFill>
                  <a:srgbClr val="000000"/>
                </a:solidFill>
                <a:latin typeface="Calibri" panose="020F0502020204030204" pitchFamily="34" charset="0"/>
              </a:rPr>
              <a:t>lived experience as other forms of knowing outside of traditional </a:t>
            </a:r>
            <a:r>
              <a:rPr lang="en-US" sz="19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education</a:t>
            </a:r>
          </a:p>
          <a:p>
            <a:r>
              <a:rPr lang="en-US" sz="1900" i="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Doesn’t </a:t>
            </a:r>
            <a:r>
              <a:rPr lang="en-US" sz="190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reinforce power structures </a:t>
            </a:r>
            <a:endParaRPr lang="en-US" sz="1900" i="0" dirty="0" smtClean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r>
              <a:rPr lang="en-US" sz="19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Wider </a:t>
            </a:r>
            <a:r>
              <a:rPr lang="en-US" sz="1900" dirty="0">
                <a:solidFill>
                  <a:srgbClr val="000000"/>
                </a:solidFill>
                <a:latin typeface="Calibri" panose="020F0502020204030204" pitchFamily="34" charset="0"/>
              </a:rPr>
              <a:t>social change – empowering movements including ‘nothing about us without us’</a:t>
            </a:r>
          </a:p>
          <a:p>
            <a:r>
              <a:rPr lang="en-US" sz="190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Provides an </a:t>
            </a:r>
            <a:r>
              <a:rPr lang="en-US" sz="1900" i="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opportunity </a:t>
            </a:r>
            <a:r>
              <a:rPr lang="en-US" sz="190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for diverse </a:t>
            </a:r>
            <a:r>
              <a:rPr lang="en-US" sz="1900" i="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perspectives</a:t>
            </a:r>
          </a:p>
          <a:p>
            <a:r>
              <a:rPr lang="en-US" sz="19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The </a:t>
            </a:r>
            <a:r>
              <a:rPr lang="en-US" sz="1900" dirty="0">
                <a:solidFill>
                  <a:srgbClr val="000000"/>
                </a:solidFill>
                <a:latin typeface="Calibri" panose="020F0502020204030204" pitchFamily="34" charset="0"/>
              </a:rPr>
              <a:t>process of engagement that occurs in consumer participation provides  an </a:t>
            </a:r>
            <a:r>
              <a:rPr lang="en-US" sz="19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opportunity </a:t>
            </a:r>
            <a:r>
              <a:rPr lang="en-US" sz="19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to </a:t>
            </a:r>
            <a:r>
              <a:rPr lang="en-US" sz="1900" dirty="0">
                <a:solidFill>
                  <a:srgbClr val="000000"/>
                </a:solidFill>
                <a:latin typeface="Calibri" panose="020F0502020204030204" pitchFamily="34" charset="0"/>
              </a:rPr>
              <a:t>interact outside of the traditional ‘crisis’ only points of </a:t>
            </a:r>
            <a:r>
              <a:rPr lang="en-US" sz="19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contact, greater insights, causation</a:t>
            </a:r>
            <a:endParaRPr lang="en-AU" sz="1800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endParaRPr lang="en-AU" sz="1800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865F31B7-41B2-754E-9B1C-E80414FDBC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+mn-lt"/>
              </a:rPr>
              <a:t>Purpose and benefits of </a:t>
            </a:r>
            <a:r>
              <a:rPr lang="en-US" dirty="0" smtClean="0">
                <a:latin typeface="+mn-lt"/>
              </a:rPr>
              <a:t>consumer </a:t>
            </a:r>
            <a:r>
              <a:rPr lang="en-US" dirty="0">
                <a:latin typeface="+mn-lt"/>
              </a:rPr>
              <a:t>p</a:t>
            </a:r>
            <a:r>
              <a:rPr lang="en-US" dirty="0" smtClean="0">
                <a:latin typeface="+mn-lt"/>
              </a:rPr>
              <a:t>articipation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91058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3CF1E634-AED9-5E48-87A4-E2A7E8E006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2362200"/>
            <a:ext cx="10515600" cy="4351338"/>
          </a:xfrm>
        </p:spPr>
        <p:txBody>
          <a:bodyPr>
            <a:normAutofit fontScale="92500" lnSpcReduction="10000"/>
          </a:bodyPr>
          <a:lstStyle/>
          <a:p>
            <a:r>
              <a:rPr lang="en-US" sz="3000" dirty="0">
                <a:solidFill>
                  <a:srgbClr val="000000"/>
                </a:solidFill>
              </a:rPr>
              <a:t>T</a:t>
            </a:r>
            <a:r>
              <a:rPr lang="en-US" sz="3000" b="0" i="0" dirty="0" smtClean="0">
                <a:solidFill>
                  <a:srgbClr val="000000"/>
                </a:solidFill>
                <a:effectLst/>
              </a:rPr>
              <a:t>ragic </a:t>
            </a:r>
            <a:r>
              <a:rPr lang="en-US" sz="3000" b="0" i="0" dirty="0">
                <a:solidFill>
                  <a:srgbClr val="000000"/>
                </a:solidFill>
                <a:effectLst/>
              </a:rPr>
              <a:t>and painful past </a:t>
            </a:r>
            <a:r>
              <a:rPr lang="en-US" sz="3000" b="0" i="0" dirty="0" smtClean="0">
                <a:solidFill>
                  <a:srgbClr val="000000"/>
                </a:solidFill>
                <a:effectLst/>
              </a:rPr>
              <a:t>can be used to </a:t>
            </a:r>
            <a:r>
              <a:rPr lang="en-US" sz="3000" b="0" i="0" dirty="0">
                <a:solidFill>
                  <a:srgbClr val="000000"/>
                </a:solidFill>
                <a:effectLst/>
              </a:rPr>
              <a:t>help others</a:t>
            </a:r>
          </a:p>
          <a:p>
            <a:r>
              <a:rPr lang="en-US" sz="3000" dirty="0" smtClean="0">
                <a:solidFill>
                  <a:srgbClr val="000000"/>
                </a:solidFill>
              </a:rPr>
              <a:t>Vocational s</a:t>
            </a:r>
            <a:r>
              <a:rPr lang="en-US" sz="3000" dirty="0" smtClean="0">
                <a:solidFill>
                  <a:srgbClr val="000000"/>
                </a:solidFill>
              </a:rPr>
              <a:t>pace </a:t>
            </a:r>
            <a:r>
              <a:rPr lang="en-US" sz="3000" dirty="0">
                <a:solidFill>
                  <a:srgbClr val="000000"/>
                </a:solidFill>
              </a:rPr>
              <a:t>where I didn’t have to hide my past or pain </a:t>
            </a:r>
            <a:r>
              <a:rPr lang="en-US" sz="3000" dirty="0" smtClean="0">
                <a:solidFill>
                  <a:srgbClr val="000000"/>
                </a:solidFill>
              </a:rPr>
              <a:t>instead be considered </a:t>
            </a:r>
            <a:r>
              <a:rPr lang="en-US" sz="3000" dirty="0" smtClean="0">
                <a:solidFill>
                  <a:srgbClr val="000000"/>
                </a:solidFill>
              </a:rPr>
              <a:t>valuable </a:t>
            </a:r>
            <a:r>
              <a:rPr lang="en-US" sz="3000" dirty="0">
                <a:solidFill>
                  <a:srgbClr val="000000"/>
                </a:solidFill>
              </a:rPr>
              <a:t>and helpful</a:t>
            </a:r>
          </a:p>
          <a:p>
            <a:r>
              <a:rPr lang="en-US" sz="3000" b="0" i="0" dirty="0">
                <a:solidFill>
                  <a:srgbClr val="000000"/>
                </a:solidFill>
                <a:effectLst/>
              </a:rPr>
              <a:t>Helping others </a:t>
            </a:r>
            <a:r>
              <a:rPr lang="en-US" sz="3000" b="0" i="0" dirty="0" smtClean="0">
                <a:solidFill>
                  <a:srgbClr val="000000"/>
                </a:solidFill>
                <a:effectLst/>
              </a:rPr>
              <a:t>has </a:t>
            </a:r>
            <a:r>
              <a:rPr lang="en-US" sz="3000" b="0" i="0" dirty="0">
                <a:solidFill>
                  <a:srgbClr val="000000"/>
                </a:solidFill>
                <a:effectLst/>
              </a:rPr>
              <a:t>been one big </a:t>
            </a:r>
            <a:r>
              <a:rPr lang="en-US" sz="3000" b="0" i="0" dirty="0" smtClean="0">
                <a:solidFill>
                  <a:srgbClr val="000000"/>
                </a:solidFill>
                <a:effectLst/>
              </a:rPr>
              <a:t>corner stone </a:t>
            </a:r>
            <a:r>
              <a:rPr lang="en-US" sz="3000" b="0" i="0" dirty="0">
                <a:solidFill>
                  <a:srgbClr val="000000"/>
                </a:solidFill>
                <a:effectLst/>
              </a:rPr>
              <a:t>of my recovery- </a:t>
            </a:r>
            <a:r>
              <a:rPr lang="en-US" sz="3000" b="0" i="0" dirty="0" smtClean="0">
                <a:solidFill>
                  <a:srgbClr val="000000"/>
                </a:solidFill>
                <a:effectLst/>
              </a:rPr>
              <a:t>altruism </a:t>
            </a:r>
            <a:r>
              <a:rPr lang="en-US" sz="3000" b="0" i="0" dirty="0">
                <a:solidFill>
                  <a:srgbClr val="000000"/>
                </a:solidFill>
                <a:effectLst/>
              </a:rPr>
              <a:t>is </a:t>
            </a:r>
            <a:r>
              <a:rPr lang="en-US" sz="3000" b="0" i="0" dirty="0" smtClean="0">
                <a:solidFill>
                  <a:srgbClr val="000000"/>
                </a:solidFill>
                <a:effectLst/>
              </a:rPr>
              <a:t>healing it breaks </a:t>
            </a:r>
            <a:r>
              <a:rPr lang="en-US" sz="3000" b="0" i="0" dirty="0">
                <a:solidFill>
                  <a:srgbClr val="000000"/>
                </a:solidFill>
                <a:effectLst/>
              </a:rPr>
              <a:t>down isolation and shame</a:t>
            </a:r>
          </a:p>
          <a:p>
            <a:r>
              <a:rPr lang="en-US" sz="3000" b="0" i="0" dirty="0">
                <a:solidFill>
                  <a:srgbClr val="000000"/>
                </a:solidFill>
                <a:effectLst/>
              </a:rPr>
              <a:t>Seeing other people who were employed </a:t>
            </a:r>
            <a:r>
              <a:rPr lang="en-US" sz="3000" b="0" i="0" dirty="0" smtClean="0">
                <a:solidFill>
                  <a:srgbClr val="000000"/>
                </a:solidFill>
                <a:effectLst/>
              </a:rPr>
              <a:t>in LE </a:t>
            </a:r>
            <a:r>
              <a:rPr lang="en-US" sz="3000" b="0" i="0" dirty="0">
                <a:solidFill>
                  <a:srgbClr val="000000"/>
                </a:solidFill>
                <a:effectLst/>
              </a:rPr>
              <a:t>roles created by effective Consumer Participation: </a:t>
            </a:r>
            <a:r>
              <a:rPr lang="en-US" sz="3000" b="0" i="0" dirty="0" smtClean="0">
                <a:solidFill>
                  <a:srgbClr val="000000"/>
                </a:solidFill>
                <a:effectLst/>
              </a:rPr>
              <a:t>hope </a:t>
            </a:r>
            <a:r>
              <a:rPr lang="en-US" sz="3000" b="0" i="0" dirty="0" smtClean="0">
                <a:solidFill>
                  <a:srgbClr val="000000"/>
                </a:solidFill>
                <a:effectLst/>
              </a:rPr>
              <a:t>e.g. </a:t>
            </a:r>
            <a:r>
              <a:rPr lang="en-US" sz="3000" b="0" i="0" dirty="0">
                <a:solidFill>
                  <a:srgbClr val="000000"/>
                </a:solidFill>
                <a:effectLst/>
              </a:rPr>
              <a:t>meeting peer worker</a:t>
            </a:r>
          </a:p>
          <a:p>
            <a:r>
              <a:rPr lang="en-US" sz="3000" dirty="0" smtClean="0">
                <a:solidFill>
                  <a:srgbClr val="000000"/>
                </a:solidFill>
              </a:rPr>
              <a:t>Provided </a:t>
            </a:r>
            <a:r>
              <a:rPr lang="en-US" sz="3000" dirty="0">
                <a:solidFill>
                  <a:srgbClr val="000000"/>
                </a:solidFill>
              </a:rPr>
              <a:t>me with a pathway out </a:t>
            </a:r>
            <a:r>
              <a:rPr lang="en-US" sz="3000" dirty="0" smtClean="0">
                <a:solidFill>
                  <a:srgbClr val="000000"/>
                </a:solidFill>
              </a:rPr>
              <a:t>,allowed </a:t>
            </a:r>
            <a:r>
              <a:rPr lang="en-US" sz="3000" dirty="0">
                <a:solidFill>
                  <a:srgbClr val="000000"/>
                </a:solidFill>
              </a:rPr>
              <a:t>me to tap back into skills, hopes and strengths that I had </a:t>
            </a:r>
            <a:r>
              <a:rPr lang="en-US" sz="3000" dirty="0" smtClean="0">
                <a:solidFill>
                  <a:srgbClr val="000000"/>
                </a:solidFill>
              </a:rPr>
              <a:t>disowned </a:t>
            </a:r>
            <a:r>
              <a:rPr lang="en-US" sz="3000" dirty="0">
                <a:solidFill>
                  <a:srgbClr val="000000"/>
                </a:solidFill>
              </a:rPr>
              <a:t>during traumatic life experiences</a:t>
            </a:r>
            <a:endParaRPr lang="en-AU" sz="3000" b="0" i="0" dirty="0">
              <a:solidFill>
                <a:srgbClr val="000000"/>
              </a:solidFill>
              <a:effectLst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36E02DCF-3800-3E42-B4D7-277B975EF1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+mn-lt"/>
              </a:rPr>
              <a:t>What </a:t>
            </a:r>
            <a:r>
              <a:rPr lang="en-US" dirty="0" smtClean="0">
                <a:latin typeface="+mn-lt"/>
              </a:rPr>
              <a:t>consumer </a:t>
            </a:r>
            <a:r>
              <a:rPr lang="en-US" dirty="0">
                <a:latin typeface="+mn-lt"/>
              </a:rPr>
              <a:t>p</a:t>
            </a:r>
            <a:r>
              <a:rPr lang="en-US" dirty="0" smtClean="0">
                <a:latin typeface="+mn-lt"/>
              </a:rPr>
              <a:t>articipation </a:t>
            </a:r>
            <a:r>
              <a:rPr lang="en-US" dirty="0">
                <a:latin typeface="+mn-lt"/>
              </a:rPr>
              <a:t>has offered me</a:t>
            </a:r>
          </a:p>
        </p:txBody>
      </p:sp>
    </p:spTree>
    <p:extLst>
      <p:ext uri="{BB962C8B-B14F-4D97-AF65-F5344CB8AC3E}">
        <p14:creationId xmlns:p14="http://schemas.microsoft.com/office/powerpoint/2010/main" val="3569598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340B8F80-B03A-8843-8FD9-418CB7CCDD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2542521"/>
            <a:ext cx="10515600" cy="4351338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dvisory group </a:t>
            </a:r>
            <a:endParaRPr lang="en-US" sz="2800" b="0" i="0" dirty="0" smtClean="0">
              <a:solidFill>
                <a:srgbClr val="000000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8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</a:t>
            </a:r>
            <a:r>
              <a:rPr lang="en-US" sz="2800" b="0" i="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iverse membership</a:t>
            </a:r>
          </a:p>
          <a:p>
            <a:r>
              <a:rPr lang="en-US" sz="2800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Set up with intention</a:t>
            </a:r>
          </a:p>
          <a:p>
            <a:r>
              <a:rPr lang="en-US" sz="2800" b="0" i="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Supported</a:t>
            </a:r>
          </a:p>
          <a:p>
            <a:r>
              <a:rPr lang="en-US" sz="28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en-US" sz="2800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rojects e.g</a:t>
            </a:r>
            <a:r>
              <a:rPr lang="en-US" sz="2800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US" sz="28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internal and external lived experience perspective talks, staff interview panels and planning, advocacy media </a:t>
            </a:r>
            <a:r>
              <a:rPr lang="en-US" sz="2800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opportunities, </a:t>
            </a:r>
            <a:r>
              <a:rPr lang="en-US" sz="2800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peer workers </a:t>
            </a:r>
            <a:r>
              <a:rPr lang="en-US" sz="2800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 Southbank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494F5D2B-B4A2-0E49-B29A-56E5F80389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3950" y="278836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+mn-lt"/>
              </a:rPr>
              <a:t>The LEAG: a form of effective </a:t>
            </a:r>
            <a:r>
              <a:rPr lang="en-US" dirty="0" smtClean="0">
                <a:latin typeface="+mn-lt"/>
              </a:rPr>
              <a:t>consumer </a:t>
            </a:r>
            <a:r>
              <a:rPr lang="en-US" dirty="0">
                <a:latin typeface="+mn-lt"/>
              </a:rPr>
              <a:t>p</a:t>
            </a:r>
            <a:r>
              <a:rPr lang="en-US" dirty="0" smtClean="0">
                <a:latin typeface="+mn-lt"/>
              </a:rPr>
              <a:t>articipation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543325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365B152F-8D2E-A949-BDE2-43B3FEBCCF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en-US" sz="8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LEAG reviewed the Launch Housing client feedback system</a:t>
            </a:r>
          </a:p>
          <a:p>
            <a:r>
              <a:rPr lang="en-US" sz="8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Edited the Feedback form: important key points that came from Lived Experience perspectives included: making sure it was plain language, visual symbols, included a statement that “we welcome your feedback, giving feedback not only helps you but the people who come after you”, making sure anonymity was an option, a clear statement that it will not affect the assistance you receive(safety)</a:t>
            </a:r>
          </a:p>
          <a:p>
            <a:r>
              <a:rPr lang="en-US" sz="8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Reviewed </a:t>
            </a:r>
            <a:r>
              <a:rPr lang="en-US" sz="8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processes and created purpose built feedback stations which were installed across four sites:  the signage, the option to use a tablet, the wording of the questions</a:t>
            </a:r>
          </a:p>
          <a:p>
            <a:r>
              <a:rPr lang="en-US" sz="8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LEAG also reviews de </a:t>
            </a:r>
            <a:r>
              <a:rPr lang="en-US" sz="8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identified </a:t>
            </a:r>
            <a:r>
              <a:rPr lang="en-US" sz="8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feedback and provides suggestions on areas of improvement, these suggestions are feed up the system and considered for future improvements</a:t>
            </a:r>
          </a:p>
          <a:p>
            <a:r>
              <a:rPr lang="en-US" sz="8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fact that this is in place sends a clear message to service users that we value your feedback and that what you say matters. This helps cultivate a sense of trust and empowerment which is essential for facilitating </a:t>
            </a:r>
            <a:r>
              <a:rPr lang="en-US" sz="8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meaningful </a:t>
            </a:r>
            <a:r>
              <a:rPr lang="en-US" sz="8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authentic feedback.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F6A35F7D-38EF-7B46-ABA0-397AABD344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+mn-lt"/>
              </a:rPr>
              <a:t>The LEAG and client Feedback</a:t>
            </a:r>
            <a:br>
              <a:rPr lang="en-US" dirty="0">
                <a:latin typeface="+mn-lt"/>
              </a:rPr>
            </a:b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4675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0200" y="1752600"/>
            <a:ext cx="3275907" cy="3363783"/>
          </a:xfrm>
          <a:prstGeom prst="rect">
            <a:avLst/>
          </a:prstGeom>
        </p:spPr>
      </p:pic>
      <p:pic>
        <p:nvPicPr>
          <p:cNvPr id="5" name="Picture 4"/>
          <p:cNvPicPr/>
          <p:nvPr/>
        </p:nvPicPr>
        <p:blipFill>
          <a:blip r:embed="rId3"/>
          <a:stretch>
            <a:fillRect/>
          </a:stretch>
        </p:blipFill>
        <p:spPr>
          <a:xfrm>
            <a:off x="5885329" y="1752600"/>
            <a:ext cx="3733800" cy="3345917"/>
          </a:xfrm>
          <a:prstGeom prst="rect">
            <a:avLst/>
          </a:prstGeom>
          <a:ln>
            <a:solidFill>
              <a:sysClr val="windowText" lastClr="000000"/>
            </a:solidFill>
          </a:ln>
        </p:spPr>
      </p:pic>
    </p:spTree>
    <p:extLst>
      <p:ext uri="{BB962C8B-B14F-4D97-AF65-F5344CB8AC3E}">
        <p14:creationId xmlns:p14="http://schemas.microsoft.com/office/powerpoint/2010/main" val="2196351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D37A2742-1A5F-AB42-AC7C-2331965F69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u="sng" dirty="0"/>
              <a:t>“Co-production Putting principles into practice in mental </a:t>
            </a:r>
            <a:r>
              <a:rPr lang="en-US" u="sng" dirty="0" smtClean="0"/>
              <a:t>health contexts</a:t>
            </a:r>
            <a:r>
              <a:rPr lang="en-US" dirty="0" smtClean="0"/>
              <a:t>”Cath </a:t>
            </a:r>
            <a:r>
              <a:rPr lang="en-US" dirty="0"/>
              <a:t>Roper / Flick Grey / Emma </a:t>
            </a:r>
            <a:r>
              <a:rPr lang="en-US" dirty="0" smtClean="0"/>
              <a:t>Cadogan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LEAG enquiries contact </a:t>
            </a:r>
            <a:r>
              <a:rPr lang="en-US" dirty="0">
                <a:hlinkClick r:id="rId2"/>
              </a:rPr>
              <a:t>Claire.Coxon@launchhousing.org.au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B5C011EC-0E7E-B14D-A619-8B9D168B5B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Helpful </a:t>
            </a:r>
            <a:r>
              <a:rPr lang="en-US" dirty="0" smtClean="0"/>
              <a:t>Resources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8821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45</TotalTime>
  <Words>484</Words>
  <Application>Microsoft Office PowerPoint</Application>
  <PresentationFormat>Custom</PresentationFormat>
  <Paragraphs>37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Waveform</vt:lpstr>
      <vt:lpstr>     Consumer participation and feedback </vt:lpstr>
      <vt:lpstr>PowerPoint Presentation</vt:lpstr>
      <vt:lpstr>Purpose and benefits of consumer participation</vt:lpstr>
      <vt:lpstr>What consumer participation has offered me</vt:lpstr>
      <vt:lpstr>The LEAG: a form of effective consumer participation</vt:lpstr>
      <vt:lpstr>The LEAG and client Feedback </vt:lpstr>
      <vt:lpstr>PowerPoint Presentation</vt:lpstr>
      <vt:lpstr>Helpful Resources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Consumer participation and Feedback</dc:title>
  <dc:creator>Emma Bohmer - SVHM</dc:creator>
  <cp:lastModifiedBy>BOHMER Emma</cp:lastModifiedBy>
  <cp:revision>4</cp:revision>
  <dcterms:modified xsi:type="dcterms:W3CDTF">2018-07-23T02:28:12Z</dcterms:modified>
</cp:coreProperties>
</file>